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7" r:id="rId2"/>
    <p:sldId id="284" r:id="rId3"/>
    <p:sldId id="265" r:id="rId4"/>
    <p:sldId id="266" r:id="rId5"/>
    <p:sldId id="279" r:id="rId6"/>
    <p:sldId id="272" r:id="rId7"/>
    <p:sldId id="282" r:id="rId8"/>
    <p:sldId id="274" r:id="rId9"/>
    <p:sldId id="268" r:id="rId10"/>
    <p:sldId id="269" r:id="rId11"/>
    <p:sldId id="278" r:id="rId12"/>
    <p:sldId id="270" r:id="rId13"/>
    <p:sldId id="283" r:id="rId14"/>
    <p:sldId id="280" r:id="rId15"/>
    <p:sldId id="281" r:id="rId1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frameSlides="1"/>
  <p:clrMru>
    <a:srgbClr val="170256"/>
    <a:srgbClr val="FBBE08"/>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253"/>
    <p:restoredTop sz="93376"/>
  </p:normalViewPr>
  <p:slideViewPr>
    <p:cSldViewPr snapToGrid="0" snapToObjects="1">
      <p:cViewPr varScale="1">
        <p:scale>
          <a:sx n="127" d="100"/>
          <a:sy n="127" d="100"/>
        </p:scale>
        <p:origin x="200" y="248"/>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3.jp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CE273E-83EE-A349-903A-B5CC36668F21}" type="datetimeFigureOut">
              <a:rPr lang="en-US" smtClean="0"/>
              <a:t>7/18/19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E5C979-2434-E54A-BE66-DC35188E98B1}" type="slidenum">
              <a:rPr lang="en-US" smtClean="0"/>
              <a:t>‹#›</a:t>
            </a:fld>
            <a:endParaRPr lang="en-US"/>
          </a:p>
        </p:txBody>
      </p:sp>
    </p:spTree>
    <p:extLst>
      <p:ext uri="{BB962C8B-B14F-4D97-AF65-F5344CB8AC3E}">
        <p14:creationId xmlns:p14="http://schemas.microsoft.com/office/powerpoint/2010/main" val="39108108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p:txBody>
      </p:sp>
      <p:sp>
        <p:nvSpPr>
          <p:cNvPr id="4" name="Slide Number Placeholder 3"/>
          <p:cNvSpPr>
            <a:spLocks noGrp="1"/>
          </p:cNvSpPr>
          <p:nvPr>
            <p:ph type="sldNum" sz="quarter" idx="5"/>
          </p:nvPr>
        </p:nvSpPr>
        <p:spPr/>
        <p:txBody>
          <a:bodyPr/>
          <a:lstStyle/>
          <a:p>
            <a:fld id="{FFE5C979-2434-E54A-BE66-DC35188E98B1}" type="slidenum">
              <a:rPr lang="en-US" smtClean="0"/>
              <a:t>1</a:t>
            </a:fld>
            <a:endParaRPr lang="en-US"/>
          </a:p>
        </p:txBody>
      </p:sp>
    </p:spTree>
    <p:extLst>
      <p:ext uri="{BB962C8B-B14F-4D97-AF65-F5344CB8AC3E}">
        <p14:creationId xmlns:p14="http://schemas.microsoft.com/office/powerpoint/2010/main" val="28190267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Onion Alt-Svc. TB users are more concerned about privacy/security. FB/Cloudflare use it. Would be easy to spin up new onions for each new user. Also no record in DNS or anything, making it harder to detect. Plug SAT domains here as more secure way of going over onion transparently. Our extension allows trusting of individual alt-svc while blocking by default</a:t>
            </a:r>
          </a:p>
        </p:txBody>
      </p:sp>
      <p:sp>
        <p:nvSpPr>
          <p:cNvPr id="4" name="Slide Number Placeholder 3"/>
          <p:cNvSpPr>
            <a:spLocks noGrp="1"/>
          </p:cNvSpPr>
          <p:nvPr>
            <p:ph type="sldNum" sz="quarter" idx="5"/>
          </p:nvPr>
        </p:nvSpPr>
        <p:spPr/>
        <p:txBody>
          <a:bodyPr/>
          <a:lstStyle/>
          <a:p>
            <a:fld id="{FFE5C979-2434-E54A-BE66-DC35188E98B1}" type="slidenum">
              <a:rPr lang="en-US" smtClean="0"/>
              <a:t>10</a:t>
            </a:fld>
            <a:endParaRPr lang="en-US"/>
          </a:p>
        </p:txBody>
      </p:sp>
    </p:spTree>
    <p:extLst>
      <p:ext uri="{BB962C8B-B14F-4D97-AF65-F5344CB8AC3E}">
        <p14:creationId xmlns:p14="http://schemas.microsoft.com/office/powerpoint/2010/main" val="14896028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Also, no one seems to acknowledge 3rd party</a:t>
            </a:r>
          </a:p>
        </p:txBody>
      </p:sp>
      <p:sp>
        <p:nvSpPr>
          <p:cNvPr id="4" name="Slide Number Placeholder 3"/>
          <p:cNvSpPr>
            <a:spLocks noGrp="1"/>
          </p:cNvSpPr>
          <p:nvPr>
            <p:ph type="sldNum" sz="quarter" idx="5"/>
          </p:nvPr>
        </p:nvSpPr>
        <p:spPr/>
        <p:txBody>
          <a:bodyPr/>
          <a:lstStyle/>
          <a:p>
            <a:fld id="{FFE5C979-2434-E54A-BE66-DC35188E98B1}" type="slidenum">
              <a:rPr lang="en-US" smtClean="0"/>
              <a:t>11</a:t>
            </a:fld>
            <a:endParaRPr lang="en-US"/>
          </a:p>
        </p:txBody>
      </p:sp>
    </p:spTree>
    <p:extLst>
      <p:ext uri="{BB962C8B-B14F-4D97-AF65-F5344CB8AC3E}">
        <p14:creationId xmlns:p14="http://schemas.microsoft.com/office/powerpoint/2010/main" val="20178736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pause for questions.</a:t>
            </a:r>
          </a:p>
          <a:p>
            <a:endParaRPr lang="en-US" dirty="0"/>
          </a:p>
          <a:p>
            <a:r>
              <a:rPr lang="en-US" dirty="0"/>
              <a:t>Chrome to a 1st approx.  hasn't really implemented Alt-Svc so it isn't vulnerable.</a:t>
            </a:r>
          </a:p>
        </p:txBody>
      </p:sp>
      <p:sp>
        <p:nvSpPr>
          <p:cNvPr id="4" name="Slide Number Placeholder 3"/>
          <p:cNvSpPr>
            <a:spLocks noGrp="1"/>
          </p:cNvSpPr>
          <p:nvPr>
            <p:ph type="sldNum" sz="quarter" idx="5"/>
          </p:nvPr>
        </p:nvSpPr>
        <p:spPr/>
        <p:txBody>
          <a:bodyPr/>
          <a:lstStyle/>
          <a:p>
            <a:fld id="{FFE5C979-2434-E54A-BE66-DC35188E98B1}" type="slidenum">
              <a:rPr lang="en-US" smtClean="0"/>
              <a:t>12</a:t>
            </a:fld>
            <a:endParaRPr lang="en-US"/>
          </a:p>
        </p:txBody>
      </p:sp>
    </p:spTree>
    <p:extLst>
      <p:ext uri="{BB962C8B-B14F-4D97-AF65-F5344CB8AC3E}">
        <p14:creationId xmlns:p14="http://schemas.microsoft.com/office/powerpoint/2010/main" val="15504401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Even worse: tables for other browsers would look different</a:t>
            </a:r>
          </a:p>
        </p:txBody>
      </p:sp>
      <p:sp>
        <p:nvSpPr>
          <p:cNvPr id="4" name="Slide Number Placeholder 3"/>
          <p:cNvSpPr>
            <a:spLocks noGrp="1"/>
          </p:cNvSpPr>
          <p:nvPr>
            <p:ph type="sldNum" sz="quarter" idx="5"/>
          </p:nvPr>
        </p:nvSpPr>
        <p:spPr/>
        <p:txBody>
          <a:bodyPr/>
          <a:lstStyle/>
          <a:p>
            <a:fld id="{FFE5C979-2434-E54A-BE66-DC35188E98B1}" type="slidenum">
              <a:rPr lang="en-US" smtClean="0"/>
              <a:t>13</a:t>
            </a:fld>
            <a:endParaRPr lang="en-US"/>
          </a:p>
        </p:txBody>
      </p:sp>
    </p:spTree>
    <p:extLst>
      <p:ext uri="{BB962C8B-B14F-4D97-AF65-F5344CB8AC3E}">
        <p14:creationId xmlns:p14="http://schemas.microsoft.com/office/powerpoint/2010/main" val="34573638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“smart”: opening clients up to </a:t>
            </a:r>
            <a:r>
              <a:rPr lang="en-US" dirty="0" err="1"/>
              <a:t>MitM</a:t>
            </a:r>
            <a:r>
              <a:rPr lang="en-US" dirty="0"/>
              <a:t> attacks</a:t>
            </a:r>
          </a:p>
        </p:txBody>
      </p:sp>
      <p:sp>
        <p:nvSpPr>
          <p:cNvPr id="4" name="Slide Number Placeholder 3"/>
          <p:cNvSpPr>
            <a:spLocks noGrp="1"/>
          </p:cNvSpPr>
          <p:nvPr>
            <p:ph type="sldNum" sz="quarter" idx="5"/>
          </p:nvPr>
        </p:nvSpPr>
        <p:spPr/>
        <p:txBody>
          <a:bodyPr/>
          <a:lstStyle/>
          <a:p>
            <a:fld id="{FFE5C979-2434-E54A-BE66-DC35188E98B1}" type="slidenum">
              <a:rPr lang="en-US" smtClean="0"/>
              <a:t>14</a:t>
            </a:fld>
            <a:endParaRPr lang="en-US"/>
          </a:p>
        </p:txBody>
      </p:sp>
    </p:spTree>
    <p:extLst>
      <p:ext uri="{BB962C8B-B14F-4D97-AF65-F5344CB8AC3E}">
        <p14:creationId xmlns:p14="http://schemas.microsoft.com/office/powerpoint/2010/main" val="42597895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p:txBody>
      </p:sp>
      <p:sp>
        <p:nvSpPr>
          <p:cNvPr id="4" name="Slide Number Placeholder 3"/>
          <p:cNvSpPr>
            <a:spLocks noGrp="1"/>
          </p:cNvSpPr>
          <p:nvPr>
            <p:ph type="sldNum" sz="quarter" idx="5"/>
          </p:nvPr>
        </p:nvSpPr>
        <p:spPr/>
        <p:txBody>
          <a:bodyPr/>
          <a:lstStyle/>
          <a:p>
            <a:fld id="{FFE5C979-2434-E54A-BE66-DC35188E98B1}" type="slidenum">
              <a:rPr lang="en-US" smtClean="0"/>
              <a:t>15</a:t>
            </a:fld>
            <a:endParaRPr lang="en-US"/>
          </a:p>
        </p:txBody>
      </p:sp>
    </p:spTree>
    <p:extLst>
      <p:ext uri="{BB962C8B-B14F-4D97-AF65-F5344CB8AC3E}">
        <p14:creationId xmlns:p14="http://schemas.microsoft.com/office/powerpoint/2010/main" val="39740151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p:txBody>
      </p:sp>
      <p:sp>
        <p:nvSpPr>
          <p:cNvPr id="4" name="Slide Number Placeholder 3"/>
          <p:cNvSpPr>
            <a:spLocks noGrp="1"/>
          </p:cNvSpPr>
          <p:nvPr>
            <p:ph type="sldNum" sz="quarter" idx="5"/>
          </p:nvPr>
        </p:nvSpPr>
        <p:spPr/>
        <p:txBody>
          <a:bodyPr/>
          <a:lstStyle/>
          <a:p>
            <a:fld id="{FFE5C979-2434-E54A-BE66-DC35188E98B1}" type="slidenum">
              <a:rPr lang="en-US" smtClean="0"/>
              <a:t>2</a:t>
            </a:fld>
            <a:endParaRPr lang="en-US"/>
          </a:p>
        </p:txBody>
      </p:sp>
    </p:spTree>
    <p:extLst>
      <p:ext uri="{BB962C8B-B14F-4D97-AF65-F5344CB8AC3E}">
        <p14:creationId xmlns:p14="http://schemas.microsoft.com/office/powerpoint/2010/main" val="36440914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p:txBody>
      </p:sp>
      <p:sp>
        <p:nvSpPr>
          <p:cNvPr id="4" name="Slide Number Placeholder 3"/>
          <p:cNvSpPr>
            <a:spLocks noGrp="1"/>
          </p:cNvSpPr>
          <p:nvPr>
            <p:ph type="sldNum" sz="quarter" idx="5"/>
          </p:nvPr>
        </p:nvSpPr>
        <p:spPr/>
        <p:txBody>
          <a:bodyPr/>
          <a:lstStyle/>
          <a:p>
            <a:fld id="{FFE5C979-2434-E54A-BE66-DC35188E98B1}" type="slidenum">
              <a:rPr lang="en-US" smtClean="0"/>
              <a:t>3</a:t>
            </a:fld>
            <a:endParaRPr lang="en-US"/>
          </a:p>
        </p:txBody>
      </p:sp>
    </p:spTree>
    <p:extLst>
      <p:ext uri="{BB962C8B-B14F-4D97-AF65-F5344CB8AC3E}">
        <p14:creationId xmlns:p14="http://schemas.microsoft.com/office/powerpoint/2010/main" val="8974176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p:txBody>
      </p:sp>
      <p:sp>
        <p:nvSpPr>
          <p:cNvPr id="4" name="Slide Number Placeholder 3"/>
          <p:cNvSpPr>
            <a:spLocks noGrp="1"/>
          </p:cNvSpPr>
          <p:nvPr>
            <p:ph type="sldNum" sz="quarter" idx="5"/>
          </p:nvPr>
        </p:nvSpPr>
        <p:spPr/>
        <p:txBody>
          <a:bodyPr/>
          <a:lstStyle/>
          <a:p>
            <a:fld id="{FFE5C979-2434-E54A-BE66-DC35188E98B1}" type="slidenum">
              <a:rPr lang="en-US" smtClean="0"/>
              <a:t>4</a:t>
            </a:fld>
            <a:endParaRPr lang="en-US"/>
          </a:p>
        </p:txBody>
      </p:sp>
    </p:spTree>
    <p:extLst>
      <p:ext uri="{BB962C8B-B14F-4D97-AF65-F5344CB8AC3E}">
        <p14:creationId xmlns:p14="http://schemas.microsoft.com/office/powerpoint/2010/main" val="35395929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p:txBody>
      </p:sp>
      <p:sp>
        <p:nvSpPr>
          <p:cNvPr id="4" name="Slide Number Placeholder 3"/>
          <p:cNvSpPr>
            <a:spLocks noGrp="1"/>
          </p:cNvSpPr>
          <p:nvPr>
            <p:ph type="sldNum" sz="quarter" idx="5"/>
          </p:nvPr>
        </p:nvSpPr>
        <p:spPr/>
        <p:txBody>
          <a:bodyPr/>
          <a:lstStyle/>
          <a:p>
            <a:fld id="{FFE5C979-2434-E54A-BE66-DC35188E98B1}" type="slidenum">
              <a:rPr lang="en-US" smtClean="0"/>
              <a:t>5</a:t>
            </a:fld>
            <a:endParaRPr lang="en-US"/>
          </a:p>
        </p:txBody>
      </p:sp>
    </p:spTree>
    <p:extLst>
      <p:ext uri="{BB962C8B-B14F-4D97-AF65-F5344CB8AC3E}">
        <p14:creationId xmlns:p14="http://schemas.microsoft.com/office/powerpoint/2010/main" val="27283597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General attack is not novel, but our clickjacking is. Prior work didn't consider 3rd party tracking or clickjacking.</a:t>
            </a:r>
          </a:p>
        </p:txBody>
      </p:sp>
      <p:sp>
        <p:nvSpPr>
          <p:cNvPr id="4" name="Slide Number Placeholder 3"/>
          <p:cNvSpPr>
            <a:spLocks noGrp="1"/>
          </p:cNvSpPr>
          <p:nvPr>
            <p:ph type="sldNum" sz="quarter" idx="5"/>
          </p:nvPr>
        </p:nvSpPr>
        <p:spPr/>
        <p:txBody>
          <a:bodyPr/>
          <a:lstStyle/>
          <a:p>
            <a:fld id="{FFE5C979-2434-E54A-BE66-DC35188E98B1}" type="slidenum">
              <a:rPr lang="en-US" smtClean="0"/>
              <a:t>6</a:t>
            </a:fld>
            <a:endParaRPr lang="en-US"/>
          </a:p>
        </p:txBody>
      </p:sp>
    </p:spTree>
    <p:extLst>
      <p:ext uri="{BB962C8B-B14F-4D97-AF65-F5344CB8AC3E}">
        <p14:creationId xmlns:p14="http://schemas.microsoft.com/office/powerpoint/2010/main" val="34581119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p:txBody>
      </p:sp>
      <p:sp>
        <p:nvSpPr>
          <p:cNvPr id="4" name="Slide Number Placeholder 3"/>
          <p:cNvSpPr>
            <a:spLocks noGrp="1"/>
          </p:cNvSpPr>
          <p:nvPr>
            <p:ph type="sldNum" sz="quarter" idx="5"/>
          </p:nvPr>
        </p:nvSpPr>
        <p:spPr/>
        <p:txBody>
          <a:bodyPr/>
          <a:lstStyle/>
          <a:p>
            <a:fld id="{FFE5C979-2434-E54A-BE66-DC35188E98B1}" type="slidenum">
              <a:rPr lang="en-US" smtClean="0"/>
              <a:t>7</a:t>
            </a:fld>
            <a:endParaRPr lang="en-US"/>
          </a:p>
        </p:txBody>
      </p:sp>
    </p:spTree>
    <p:extLst>
      <p:ext uri="{BB962C8B-B14F-4D97-AF65-F5344CB8AC3E}">
        <p14:creationId xmlns:p14="http://schemas.microsoft.com/office/powerpoint/2010/main" val="1527943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Pause for questions</a:t>
            </a:r>
          </a:p>
        </p:txBody>
      </p:sp>
      <p:sp>
        <p:nvSpPr>
          <p:cNvPr id="4" name="Slide Number Placeholder 3"/>
          <p:cNvSpPr>
            <a:spLocks noGrp="1"/>
          </p:cNvSpPr>
          <p:nvPr>
            <p:ph type="sldNum" sz="quarter" idx="5"/>
          </p:nvPr>
        </p:nvSpPr>
        <p:spPr/>
        <p:txBody>
          <a:bodyPr/>
          <a:lstStyle/>
          <a:p>
            <a:fld id="{FFE5C979-2434-E54A-BE66-DC35188E98B1}" type="slidenum">
              <a:rPr lang="en-US" smtClean="0"/>
              <a:t>8</a:t>
            </a:fld>
            <a:endParaRPr lang="en-US"/>
          </a:p>
        </p:txBody>
      </p:sp>
    </p:spTree>
    <p:extLst>
      <p:ext uri="{BB962C8B-B14F-4D97-AF65-F5344CB8AC3E}">
        <p14:creationId xmlns:p14="http://schemas.microsoft.com/office/powerpoint/2010/main" val="13994695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p>
        </p:txBody>
      </p:sp>
      <p:sp>
        <p:nvSpPr>
          <p:cNvPr id="4" name="Slide Number Placeholder 3"/>
          <p:cNvSpPr>
            <a:spLocks noGrp="1"/>
          </p:cNvSpPr>
          <p:nvPr>
            <p:ph type="sldNum" sz="quarter" idx="5"/>
          </p:nvPr>
        </p:nvSpPr>
        <p:spPr/>
        <p:txBody>
          <a:bodyPr/>
          <a:lstStyle/>
          <a:p>
            <a:fld id="{FFE5C979-2434-E54A-BE66-DC35188E98B1}" type="slidenum">
              <a:rPr lang="en-US" smtClean="0"/>
              <a:t>9</a:t>
            </a:fld>
            <a:endParaRPr lang="en-US"/>
          </a:p>
        </p:txBody>
      </p:sp>
    </p:spTree>
    <p:extLst>
      <p:ext uri="{BB962C8B-B14F-4D97-AF65-F5344CB8AC3E}">
        <p14:creationId xmlns:p14="http://schemas.microsoft.com/office/powerpoint/2010/main" val="27545410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FB03060-E93F-924B-A470-65B10A243D03}" type="datetime1">
              <a:rPr lang="en-US" smtClean="0"/>
              <a:t>7/18/19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7383EF-49D2-1B41-8C7D-9D347A7E21C1}" type="slidenum">
              <a:rPr lang="en-US" smtClean="0"/>
              <a:t>‹#›</a:t>
            </a:fld>
            <a:endParaRPr lang="en-US"/>
          </a:p>
        </p:txBody>
      </p:sp>
    </p:spTree>
    <p:extLst>
      <p:ext uri="{BB962C8B-B14F-4D97-AF65-F5344CB8AC3E}">
        <p14:creationId xmlns:p14="http://schemas.microsoft.com/office/powerpoint/2010/main" val="17016482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2CDEA9-9605-C94E-93B8-6B568E968E2E}" type="datetime1">
              <a:rPr lang="en-US" smtClean="0"/>
              <a:t>7/18/19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7383EF-49D2-1B41-8C7D-9D347A7E21C1}" type="slidenum">
              <a:rPr lang="en-US" smtClean="0"/>
              <a:t>‹#›</a:t>
            </a:fld>
            <a:endParaRPr lang="en-US"/>
          </a:p>
        </p:txBody>
      </p:sp>
    </p:spTree>
    <p:extLst>
      <p:ext uri="{BB962C8B-B14F-4D97-AF65-F5344CB8AC3E}">
        <p14:creationId xmlns:p14="http://schemas.microsoft.com/office/powerpoint/2010/main" val="32993107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4781"/>
            <a:ext cx="2057400" cy="329088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4781"/>
            <a:ext cx="6019800" cy="32908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B323ADA-B8D3-CE43-8129-BC4B3B07A23A}" type="datetime1">
              <a:rPr lang="en-US" smtClean="0"/>
              <a:t>7/18/19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7383EF-49D2-1B41-8C7D-9D347A7E21C1}" type="slidenum">
              <a:rPr lang="en-US" smtClean="0"/>
              <a:t>‹#›</a:t>
            </a:fld>
            <a:endParaRPr lang="en-US"/>
          </a:p>
        </p:txBody>
      </p:sp>
    </p:spTree>
    <p:extLst>
      <p:ext uri="{BB962C8B-B14F-4D97-AF65-F5344CB8AC3E}">
        <p14:creationId xmlns:p14="http://schemas.microsoft.com/office/powerpoint/2010/main" val="39676436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16350E7-A1C5-0C45-8203-F7736BF74D01}" type="datetime1">
              <a:rPr lang="en-US" smtClean="0"/>
              <a:t>7/18/19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7383EF-49D2-1B41-8C7D-9D347A7E21C1}" type="slidenum">
              <a:rPr lang="en-US" smtClean="0"/>
              <a:t>‹#›</a:t>
            </a:fld>
            <a:endParaRPr lang="en-US"/>
          </a:p>
        </p:txBody>
      </p:sp>
    </p:spTree>
    <p:extLst>
      <p:ext uri="{BB962C8B-B14F-4D97-AF65-F5344CB8AC3E}">
        <p14:creationId xmlns:p14="http://schemas.microsoft.com/office/powerpoint/2010/main" val="31285146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8E6FC7-61C4-9B48-A23C-079568BF46DE}" type="datetime1">
              <a:rPr lang="en-US" smtClean="0"/>
              <a:t>7/18/19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7383EF-49D2-1B41-8C7D-9D347A7E21C1}" type="slidenum">
              <a:rPr lang="en-US" smtClean="0"/>
              <a:t>‹#›</a:t>
            </a:fld>
            <a:endParaRPr lang="en-US"/>
          </a:p>
        </p:txBody>
      </p:sp>
    </p:spTree>
    <p:extLst>
      <p:ext uri="{BB962C8B-B14F-4D97-AF65-F5344CB8AC3E}">
        <p14:creationId xmlns:p14="http://schemas.microsoft.com/office/powerpoint/2010/main" val="1306203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A0A9468-7B52-2942-B3BB-D604F7546D8D}" type="datetime1">
              <a:rPr lang="en-US" smtClean="0"/>
              <a:t>7/18/19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7383EF-49D2-1B41-8C7D-9D347A7E21C1}" type="slidenum">
              <a:rPr lang="en-US" smtClean="0"/>
              <a:t>‹#›</a:t>
            </a:fld>
            <a:endParaRPr lang="en-US"/>
          </a:p>
        </p:txBody>
      </p:sp>
    </p:spTree>
    <p:extLst>
      <p:ext uri="{BB962C8B-B14F-4D97-AF65-F5344CB8AC3E}">
        <p14:creationId xmlns:p14="http://schemas.microsoft.com/office/powerpoint/2010/main" val="2970508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E371875-9EFE-974D-9190-FD1920EAA937}" type="datetime1">
              <a:rPr lang="en-US" smtClean="0"/>
              <a:t>7/18/19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A7383EF-49D2-1B41-8C7D-9D347A7E21C1}" type="slidenum">
              <a:rPr lang="en-US" smtClean="0"/>
              <a:t>‹#›</a:t>
            </a:fld>
            <a:endParaRPr lang="en-US"/>
          </a:p>
        </p:txBody>
      </p:sp>
    </p:spTree>
    <p:extLst>
      <p:ext uri="{BB962C8B-B14F-4D97-AF65-F5344CB8AC3E}">
        <p14:creationId xmlns:p14="http://schemas.microsoft.com/office/powerpoint/2010/main" val="19130542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03CFEB4-BAC7-7B4D-B31C-52AF4B165765}" type="datetime1">
              <a:rPr lang="en-US" smtClean="0"/>
              <a:t>7/18/19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A7383EF-49D2-1B41-8C7D-9D347A7E21C1}" type="slidenum">
              <a:rPr lang="en-US" smtClean="0"/>
              <a:t>‹#›</a:t>
            </a:fld>
            <a:endParaRPr lang="en-US"/>
          </a:p>
        </p:txBody>
      </p:sp>
    </p:spTree>
    <p:extLst>
      <p:ext uri="{BB962C8B-B14F-4D97-AF65-F5344CB8AC3E}">
        <p14:creationId xmlns:p14="http://schemas.microsoft.com/office/powerpoint/2010/main" val="21064759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4C8E581-C7AC-CE4B-9673-33C1761675CB}" type="datetime1">
              <a:rPr lang="en-US" smtClean="0"/>
              <a:t>7/18/19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A7383EF-49D2-1B41-8C7D-9D347A7E21C1}" type="slidenum">
              <a:rPr lang="en-US" smtClean="0"/>
              <a:t>‹#›</a:t>
            </a:fld>
            <a:endParaRPr lang="en-US"/>
          </a:p>
        </p:txBody>
      </p:sp>
    </p:spTree>
    <p:extLst>
      <p:ext uri="{BB962C8B-B14F-4D97-AF65-F5344CB8AC3E}">
        <p14:creationId xmlns:p14="http://schemas.microsoft.com/office/powerpoint/2010/main" val="25566732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3026617-DEE1-6C49-A180-C8B2E4340097}" type="datetime1">
              <a:rPr lang="en-US" smtClean="0"/>
              <a:t>7/18/19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7383EF-49D2-1B41-8C7D-9D347A7E21C1}" type="slidenum">
              <a:rPr lang="en-US" smtClean="0"/>
              <a:t>‹#›</a:t>
            </a:fld>
            <a:endParaRPr lang="en-US"/>
          </a:p>
        </p:txBody>
      </p:sp>
    </p:spTree>
    <p:extLst>
      <p:ext uri="{BB962C8B-B14F-4D97-AF65-F5344CB8AC3E}">
        <p14:creationId xmlns:p14="http://schemas.microsoft.com/office/powerpoint/2010/main" val="16969359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4DF3898-3F08-754E-9CFB-D6E74A93800B}" type="datetime1">
              <a:rPr lang="en-US" smtClean="0"/>
              <a:t>7/18/19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7383EF-49D2-1B41-8C7D-9D347A7E21C1}" type="slidenum">
              <a:rPr lang="en-US" smtClean="0"/>
              <a:t>‹#›</a:t>
            </a:fld>
            <a:endParaRPr lang="en-US"/>
          </a:p>
        </p:txBody>
      </p:sp>
    </p:spTree>
    <p:extLst>
      <p:ext uri="{BB962C8B-B14F-4D97-AF65-F5344CB8AC3E}">
        <p14:creationId xmlns:p14="http://schemas.microsoft.com/office/powerpoint/2010/main" val="37566485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18936C95-2B6A-6C48-B585-C1726678CBBE}" type="datetime1">
              <a:rPr lang="en-US" smtClean="0"/>
              <a:t>7/18/19</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1A7383EF-49D2-1B41-8C7D-9D347A7E21C1}" type="slidenum">
              <a:rPr lang="en-US" smtClean="0"/>
              <a:t>‹#›</a:t>
            </a:fld>
            <a:endParaRPr lang="en-US"/>
          </a:p>
        </p:txBody>
      </p:sp>
    </p:spTree>
    <p:extLst>
      <p:ext uri="{BB962C8B-B14F-4D97-AF65-F5344CB8AC3E}">
        <p14:creationId xmlns:p14="http://schemas.microsoft.com/office/powerpoint/2010/main" val="1432664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emf"/></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emf"/></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hyperlink" Target="https://tools.ietf.org/html/rfc7838#section-9.4" TargetMode="External"/><Relationship Id="rId4" Type="http://schemas.openxmlformats.org/officeDocument/2006/relationships/image" Target="../media/image2.emf"/></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2.emf"/></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emf"/></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emf"/></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emf"/></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hyperlink" Target="https://tools.ietf.org/html/rfc6797" TargetMode="External"/><Relationship Id="rId4" Type="http://schemas.openxmlformats.org/officeDocument/2006/relationships/image" Target="../media/image2.emf"/></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emf"/></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emf"/></Relationships>
</file>

<file path=ppt/slides/_rels/slide6.xml.rels><?xml version="1.0" encoding="UTF-8" standalone="yes"?>
<Relationships xmlns="http://schemas.openxmlformats.org/package/2006/relationships"><Relationship Id="rId8" Type="http://schemas.openxmlformats.org/officeDocument/2006/relationships/hyperlink" Target="https://tools.ietf.org/html/rfc6797" TargetMode="External"/><Relationship Id="rId3" Type="http://schemas.openxmlformats.org/officeDocument/2006/relationships/image" Target="../media/image3.jpg"/><Relationship Id="rId7" Type="http://schemas.openxmlformats.org/officeDocument/2006/relationships/hyperlink" Target="https://web.archive.org/web/20180118184706/http:/www.radicalresearch.co.uk/lab/hstssupercookies"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hyperlink" Target="https://webkit.org/blog/8146/protecting-against-hsts-abuse/" TargetMode="External"/><Relationship Id="rId5" Type="http://schemas.openxmlformats.org/officeDocument/2006/relationships/hyperlink" Target="https://www.usenix.org/system/files/conference/foci18/foci18-paper-syverson.pdf" TargetMode="External"/><Relationship Id="rId4" Type="http://schemas.openxmlformats.org/officeDocument/2006/relationships/image" Target="../media/image2.emf"/><Relationship Id="rId9" Type="http://schemas.openxmlformats.org/officeDocument/2006/relationships/hyperlink" Target="https://web.archive.org/web/20100417094217/http:/ha.ckers.org/blog/20100413/chrome-fixes-sts-privacy-issue/" TargetMode="Externa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emf"/><Relationship Id="rId5" Type="http://schemas.openxmlformats.org/officeDocument/2006/relationships/image" Target="../media/image3.jp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emf"/></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hyperlink" Target="https://tools.ietf.org/html/rfc7838" TargetMode="External"/><Relationship Id="rId4" Type="http://schemas.openxmlformats.org/officeDocument/2006/relationships/image" Target="../media/image2.emf"/></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12336"/>
            <a:ext cx="7772400" cy="1102519"/>
          </a:xfrm>
        </p:spPr>
        <p:txBody>
          <a:bodyPr>
            <a:normAutofit fontScale="90000"/>
          </a:bodyPr>
          <a:lstStyle/>
          <a:p>
            <a:r>
              <a:rPr lang="en-US" b="1" dirty="0">
                <a:solidFill>
                  <a:srgbClr val="FBBE08"/>
                </a:solidFill>
                <a:latin typeface="Arial"/>
                <a:cs typeface="Arial"/>
              </a:rPr>
              <a:t>Does Pushing Security on Clients Make Them Safer?</a:t>
            </a:r>
          </a:p>
        </p:txBody>
      </p:sp>
      <p:sp>
        <p:nvSpPr>
          <p:cNvPr id="3" name="Subtitle 2"/>
          <p:cNvSpPr>
            <a:spLocks noGrp="1"/>
          </p:cNvSpPr>
          <p:nvPr>
            <p:ph type="subTitle" idx="1"/>
          </p:nvPr>
        </p:nvSpPr>
        <p:spPr>
          <a:xfrm>
            <a:off x="1371600" y="2914650"/>
            <a:ext cx="6400800" cy="1212077"/>
          </a:xfrm>
        </p:spPr>
        <p:txBody>
          <a:bodyPr>
            <a:normAutofit fontScale="77500" lnSpcReduction="20000"/>
          </a:bodyPr>
          <a:lstStyle/>
          <a:p>
            <a:r>
              <a:rPr lang="en-US" sz="2400" dirty="0">
                <a:solidFill>
                  <a:srgbClr val="FBBE08"/>
                </a:solidFill>
                <a:latin typeface="Arial"/>
                <a:cs typeface="Arial"/>
              </a:rPr>
              <a:t>Matthew </a:t>
            </a:r>
            <a:r>
              <a:rPr lang="en-US" sz="2400" dirty="0" err="1">
                <a:solidFill>
                  <a:srgbClr val="FBBE08"/>
                </a:solidFill>
                <a:latin typeface="Arial"/>
                <a:cs typeface="Arial"/>
              </a:rPr>
              <a:t>Traudt</a:t>
            </a:r>
            <a:r>
              <a:rPr lang="en-US" sz="2400" dirty="0">
                <a:solidFill>
                  <a:srgbClr val="FBBE08"/>
                </a:solidFill>
                <a:latin typeface="Arial"/>
                <a:cs typeface="Arial"/>
              </a:rPr>
              <a:t> </a:t>
            </a:r>
            <a:r>
              <a:rPr lang="en-US" sz="2400" dirty="0">
                <a:solidFill>
                  <a:schemeClr val="bg1"/>
                </a:solidFill>
                <a:latin typeface="Arial"/>
                <a:cs typeface="Arial"/>
              </a:rPr>
              <a:t>and Paul </a:t>
            </a:r>
            <a:r>
              <a:rPr lang="en-US" sz="2400" dirty="0" err="1">
                <a:solidFill>
                  <a:schemeClr val="bg1"/>
                </a:solidFill>
                <a:latin typeface="Arial"/>
                <a:cs typeface="Arial"/>
              </a:rPr>
              <a:t>Syverson</a:t>
            </a:r>
            <a:br>
              <a:rPr lang="en-US" sz="2400" dirty="0">
                <a:solidFill>
                  <a:schemeClr val="bg1"/>
                </a:solidFill>
                <a:latin typeface="Arial"/>
                <a:cs typeface="Arial"/>
              </a:rPr>
            </a:br>
            <a:r>
              <a:rPr lang="en-US" sz="2400" dirty="0">
                <a:solidFill>
                  <a:schemeClr val="bg1"/>
                </a:solidFill>
                <a:latin typeface="Arial"/>
                <a:cs typeface="Arial"/>
              </a:rPr>
              <a:t>Center for High Assurance Computer Systems (CHACS)</a:t>
            </a:r>
          </a:p>
          <a:p>
            <a:r>
              <a:rPr lang="en-US" sz="2400" dirty="0">
                <a:solidFill>
                  <a:schemeClr val="bg1"/>
                </a:solidFill>
                <a:latin typeface="Arial"/>
                <a:cs typeface="Arial"/>
              </a:rPr>
              <a:t>U.S. Naval Research Laboratory</a:t>
            </a:r>
          </a:p>
          <a:p>
            <a:r>
              <a:rPr lang="en-US" sz="2400" dirty="0">
                <a:solidFill>
                  <a:schemeClr val="bg1"/>
                </a:solidFill>
                <a:latin typeface="Arial"/>
                <a:cs typeface="Arial"/>
              </a:rPr>
              <a:t>Washington DC</a:t>
            </a:r>
          </a:p>
        </p:txBody>
      </p:sp>
      <p:pic>
        <p:nvPicPr>
          <p:cNvPr id="4" name="Picture 3" descr="NRL_logo_Reverse.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81791" y="355073"/>
            <a:ext cx="1368572" cy="914400"/>
          </a:xfrm>
          <a:prstGeom prst="rect">
            <a:avLst/>
          </a:prstGeom>
        </p:spPr>
      </p:pic>
      <p:sp>
        <p:nvSpPr>
          <p:cNvPr id="5" name="Slide Number Placeholder 4">
            <a:extLst>
              <a:ext uri="{FF2B5EF4-FFF2-40B4-BE49-F238E27FC236}">
                <a16:creationId xmlns:a16="http://schemas.microsoft.com/office/drawing/2014/main" id="{A9D729D4-68ED-6146-9AC6-38A42137A8CE}"/>
              </a:ext>
            </a:extLst>
          </p:cNvPr>
          <p:cNvSpPr>
            <a:spLocks noGrp="1"/>
          </p:cNvSpPr>
          <p:nvPr>
            <p:ph type="sldNum" sz="quarter" idx="12"/>
          </p:nvPr>
        </p:nvSpPr>
        <p:spPr/>
        <p:txBody>
          <a:bodyPr/>
          <a:lstStyle/>
          <a:p>
            <a:fld id="{1A7383EF-49D2-1B41-8C7D-9D347A7E21C1}" type="slidenum">
              <a:rPr lang="en-US" smtClean="0"/>
              <a:t>1</a:t>
            </a:fld>
            <a:endParaRPr lang="en-US"/>
          </a:p>
        </p:txBody>
      </p:sp>
    </p:spTree>
    <p:extLst>
      <p:ext uri="{BB962C8B-B14F-4D97-AF65-F5344CB8AC3E}">
        <p14:creationId xmlns:p14="http://schemas.microsoft.com/office/powerpoint/2010/main" val="38890629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NRL_fractal_pattern(10x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432"/>
            <a:ext cx="9144000" cy="914400"/>
          </a:xfrm>
          <a:prstGeom prst="rect">
            <a:avLst/>
          </a:prstGeom>
        </p:spPr>
      </p:pic>
      <p:sp>
        <p:nvSpPr>
          <p:cNvPr id="2" name="Title 1"/>
          <p:cNvSpPr>
            <a:spLocks noGrp="1"/>
          </p:cNvSpPr>
          <p:nvPr>
            <p:ph type="ctrTitle"/>
          </p:nvPr>
        </p:nvSpPr>
        <p:spPr>
          <a:xfrm>
            <a:off x="1290261" y="145531"/>
            <a:ext cx="7697281" cy="662349"/>
          </a:xfrm>
        </p:spPr>
        <p:txBody>
          <a:bodyPr>
            <a:normAutofit/>
          </a:bodyPr>
          <a:lstStyle/>
          <a:p>
            <a:pPr algn="l"/>
            <a:r>
              <a:rPr lang="en-US" sz="1800" b="1" dirty="0">
                <a:solidFill>
                  <a:srgbClr val="FBBE08"/>
                </a:solidFill>
                <a:latin typeface="Arial"/>
                <a:cs typeface="Arial"/>
              </a:rPr>
              <a:t>Alt-Svc: Problem</a:t>
            </a:r>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4" name="Slide Number Placeholder 3">
            <a:extLst>
              <a:ext uri="{FF2B5EF4-FFF2-40B4-BE49-F238E27FC236}">
                <a16:creationId xmlns:a16="http://schemas.microsoft.com/office/drawing/2014/main" id="{70BA7B85-B9B9-5945-B876-E23E9456D143}"/>
              </a:ext>
            </a:extLst>
          </p:cNvPr>
          <p:cNvSpPr>
            <a:spLocks noGrp="1"/>
          </p:cNvSpPr>
          <p:nvPr>
            <p:ph type="sldNum" sz="quarter" idx="12"/>
          </p:nvPr>
        </p:nvSpPr>
        <p:spPr/>
        <p:txBody>
          <a:bodyPr/>
          <a:lstStyle/>
          <a:p>
            <a:fld id="{1A7383EF-49D2-1B41-8C7D-9D347A7E21C1}" type="slidenum">
              <a:rPr lang="en-US" smtClean="0"/>
              <a:t>10</a:t>
            </a:fld>
            <a:endParaRPr lang="en-US" dirty="0"/>
          </a:p>
        </p:txBody>
      </p:sp>
      <p:sp>
        <p:nvSpPr>
          <p:cNvPr id="12" name="TextBox 11">
            <a:extLst>
              <a:ext uri="{FF2B5EF4-FFF2-40B4-BE49-F238E27FC236}">
                <a16:creationId xmlns:a16="http://schemas.microsoft.com/office/drawing/2014/main" id="{92FDA875-77A7-8447-AA75-F37D1DF3D6AC}"/>
              </a:ext>
            </a:extLst>
          </p:cNvPr>
          <p:cNvSpPr txBox="1"/>
          <p:nvPr/>
        </p:nvSpPr>
        <p:spPr>
          <a:xfrm>
            <a:off x="148161" y="1070331"/>
            <a:ext cx="8755135" cy="954107"/>
          </a:xfrm>
          <a:prstGeom prst="rect">
            <a:avLst/>
          </a:prstGeom>
          <a:noFill/>
        </p:spPr>
        <p:txBody>
          <a:bodyPr wrap="square" rtlCol="0">
            <a:spAutoFit/>
          </a:bodyPr>
          <a:lstStyle/>
          <a:p>
            <a:pPr algn="ctr"/>
            <a:r>
              <a:rPr lang="en-US" sz="2800" b="1" dirty="0"/>
              <a:t>The webserver can send the client to</a:t>
            </a:r>
          </a:p>
          <a:p>
            <a:pPr algn="ctr"/>
            <a:r>
              <a:rPr lang="en-US" sz="2800" b="1" dirty="0"/>
              <a:t>any* domain—even a unique one </a:t>
            </a:r>
          </a:p>
        </p:txBody>
      </p:sp>
      <p:sp>
        <p:nvSpPr>
          <p:cNvPr id="14" name="TextBox 13">
            <a:extLst>
              <a:ext uri="{FF2B5EF4-FFF2-40B4-BE49-F238E27FC236}">
                <a16:creationId xmlns:a16="http://schemas.microsoft.com/office/drawing/2014/main" id="{A9F2F38F-656E-6A41-AE6D-AEE362B0AD73}"/>
              </a:ext>
            </a:extLst>
          </p:cNvPr>
          <p:cNvSpPr txBox="1"/>
          <p:nvPr/>
        </p:nvSpPr>
        <p:spPr>
          <a:xfrm>
            <a:off x="148160" y="1991233"/>
            <a:ext cx="8755135" cy="923330"/>
          </a:xfrm>
          <a:prstGeom prst="rect">
            <a:avLst/>
          </a:prstGeom>
          <a:noFill/>
        </p:spPr>
        <p:txBody>
          <a:bodyPr wrap="square" rtlCol="0">
            <a:spAutoFit/>
          </a:bodyPr>
          <a:lstStyle/>
          <a:p>
            <a:r>
              <a:rPr lang="en-US" b="1" dirty="0"/>
              <a:t>Attack</a:t>
            </a:r>
          </a:p>
          <a:p>
            <a:pPr marL="342900" indent="-342900">
              <a:buFont typeface="+mj-lt"/>
              <a:buAutoNum type="arabicPeriod"/>
            </a:pPr>
            <a:r>
              <a:rPr lang="en-US" dirty="0"/>
              <a:t>To start tracking, give the new client a unique Alt-Svc header</a:t>
            </a:r>
            <a:endParaRPr lang="en-US" i="1" dirty="0"/>
          </a:p>
          <a:p>
            <a:pPr marL="342900" indent="-342900">
              <a:buFont typeface="+mj-lt"/>
              <a:buAutoNum type="arabicPeriod"/>
            </a:pPr>
            <a:r>
              <a:rPr lang="en-US" dirty="0"/>
              <a:t>Watch as they continue to use their unique Alt-Svc to fetch resources from your domain</a:t>
            </a:r>
          </a:p>
        </p:txBody>
      </p:sp>
      <p:sp>
        <p:nvSpPr>
          <p:cNvPr id="10" name="TextBox 9">
            <a:extLst>
              <a:ext uri="{FF2B5EF4-FFF2-40B4-BE49-F238E27FC236}">
                <a16:creationId xmlns:a16="http://schemas.microsoft.com/office/drawing/2014/main" id="{DFA7B391-38E1-0F46-9AB6-EA5DCBCEDFF0}"/>
              </a:ext>
            </a:extLst>
          </p:cNvPr>
          <p:cNvSpPr txBox="1"/>
          <p:nvPr/>
        </p:nvSpPr>
        <p:spPr>
          <a:xfrm>
            <a:off x="148159" y="4764108"/>
            <a:ext cx="8755135" cy="276999"/>
          </a:xfrm>
          <a:prstGeom prst="rect">
            <a:avLst/>
          </a:prstGeom>
          <a:noFill/>
        </p:spPr>
        <p:txBody>
          <a:bodyPr wrap="square" rtlCol="0">
            <a:spAutoFit/>
          </a:bodyPr>
          <a:lstStyle/>
          <a:p>
            <a:r>
              <a:rPr lang="en-US" sz="1200" dirty="0"/>
              <a:t>* As long as the Alt-Svc can present a valid TLS certificate containing the origin domain</a:t>
            </a:r>
          </a:p>
        </p:txBody>
      </p:sp>
      <p:sp>
        <p:nvSpPr>
          <p:cNvPr id="11" name="Rectangle 10">
            <a:extLst>
              <a:ext uri="{FF2B5EF4-FFF2-40B4-BE49-F238E27FC236}">
                <a16:creationId xmlns:a16="http://schemas.microsoft.com/office/drawing/2014/main" id="{4171976D-19A8-194F-8845-25B046B381ED}"/>
              </a:ext>
            </a:extLst>
          </p:cNvPr>
          <p:cNvSpPr/>
          <p:nvPr/>
        </p:nvSpPr>
        <p:spPr>
          <a:xfrm>
            <a:off x="148159" y="2798796"/>
            <a:ext cx="3734998"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It’s that easy</a:t>
            </a:r>
          </a:p>
        </p:txBody>
      </p:sp>
    </p:spTree>
    <p:extLst>
      <p:ext uri="{BB962C8B-B14F-4D97-AF65-F5344CB8AC3E}">
        <p14:creationId xmlns:p14="http://schemas.microsoft.com/office/powerpoint/2010/main" val="1035513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NRL_fractal_pattern(10x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432"/>
            <a:ext cx="9144000" cy="914400"/>
          </a:xfrm>
          <a:prstGeom prst="rect">
            <a:avLst/>
          </a:prstGeom>
        </p:spPr>
      </p:pic>
      <p:sp>
        <p:nvSpPr>
          <p:cNvPr id="2" name="Title 1"/>
          <p:cNvSpPr>
            <a:spLocks noGrp="1"/>
          </p:cNvSpPr>
          <p:nvPr>
            <p:ph type="ctrTitle"/>
          </p:nvPr>
        </p:nvSpPr>
        <p:spPr>
          <a:xfrm>
            <a:off x="1290261" y="145531"/>
            <a:ext cx="7697281" cy="662349"/>
          </a:xfrm>
        </p:spPr>
        <p:txBody>
          <a:bodyPr>
            <a:normAutofit/>
          </a:bodyPr>
          <a:lstStyle/>
          <a:p>
            <a:pPr algn="l"/>
            <a:r>
              <a:rPr lang="en-US" sz="1800" b="1" dirty="0">
                <a:solidFill>
                  <a:srgbClr val="FBBE08"/>
                </a:solidFill>
                <a:latin typeface="Arial"/>
                <a:cs typeface="Arial"/>
              </a:rPr>
              <a:t>Alt-Svc Problem Documented</a:t>
            </a:r>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4" name="Slide Number Placeholder 3">
            <a:extLst>
              <a:ext uri="{FF2B5EF4-FFF2-40B4-BE49-F238E27FC236}">
                <a16:creationId xmlns:a16="http://schemas.microsoft.com/office/drawing/2014/main" id="{70BA7B85-B9B9-5945-B876-E23E9456D143}"/>
              </a:ext>
            </a:extLst>
          </p:cNvPr>
          <p:cNvSpPr>
            <a:spLocks noGrp="1"/>
          </p:cNvSpPr>
          <p:nvPr>
            <p:ph type="sldNum" sz="quarter" idx="12"/>
          </p:nvPr>
        </p:nvSpPr>
        <p:spPr/>
        <p:txBody>
          <a:bodyPr/>
          <a:lstStyle/>
          <a:p>
            <a:fld id="{1A7383EF-49D2-1B41-8C7D-9D347A7E21C1}" type="slidenum">
              <a:rPr lang="en-US" smtClean="0"/>
              <a:t>11</a:t>
            </a:fld>
            <a:endParaRPr lang="en-US"/>
          </a:p>
        </p:txBody>
      </p:sp>
      <p:sp>
        <p:nvSpPr>
          <p:cNvPr id="14" name="TextBox 13">
            <a:extLst>
              <a:ext uri="{FF2B5EF4-FFF2-40B4-BE49-F238E27FC236}">
                <a16:creationId xmlns:a16="http://schemas.microsoft.com/office/drawing/2014/main" id="{A9F2F38F-656E-6A41-AE6D-AEE362B0AD73}"/>
              </a:ext>
            </a:extLst>
          </p:cNvPr>
          <p:cNvSpPr txBox="1"/>
          <p:nvPr/>
        </p:nvSpPr>
        <p:spPr>
          <a:xfrm>
            <a:off x="148159" y="1059931"/>
            <a:ext cx="8755135" cy="646331"/>
          </a:xfrm>
          <a:prstGeom prst="rect">
            <a:avLst/>
          </a:prstGeom>
          <a:noFill/>
        </p:spPr>
        <p:txBody>
          <a:bodyPr wrap="square" rtlCol="0">
            <a:spAutoFit/>
          </a:bodyPr>
          <a:lstStyle/>
          <a:p>
            <a:pPr marL="285750" indent="-285750">
              <a:buFont typeface="Arial" panose="020B0604020202020204" pitchFamily="34" charset="0"/>
              <a:buChar char="•"/>
            </a:pPr>
            <a:r>
              <a:rPr lang="en-US" dirty="0"/>
              <a:t>This talk, 2019</a:t>
            </a:r>
            <a:endParaRPr lang="en-US" dirty="0">
              <a:hlinkClick r:id="rId5"/>
            </a:endParaRPr>
          </a:p>
          <a:p>
            <a:pPr marL="285750" indent="-285750">
              <a:buFont typeface="Arial" panose="020B0604020202020204" pitchFamily="34" charset="0"/>
              <a:buChar char="•"/>
            </a:pPr>
            <a:r>
              <a:rPr lang="en-US" dirty="0">
                <a:hlinkClick r:id="rId5"/>
              </a:rPr>
              <a:t>RFC 7838 § 9.4</a:t>
            </a:r>
            <a:r>
              <a:rPr lang="en-US" dirty="0"/>
              <a:t>, 2016</a:t>
            </a:r>
          </a:p>
        </p:txBody>
      </p:sp>
    </p:spTree>
    <p:extLst>
      <p:ext uri="{BB962C8B-B14F-4D97-AF65-F5344CB8AC3E}">
        <p14:creationId xmlns:p14="http://schemas.microsoft.com/office/powerpoint/2010/main" val="42927282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NRL_fractal_pattern(10x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432"/>
            <a:ext cx="9144000" cy="914400"/>
          </a:xfrm>
          <a:prstGeom prst="rect">
            <a:avLst/>
          </a:prstGeom>
        </p:spPr>
      </p:pic>
      <p:sp>
        <p:nvSpPr>
          <p:cNvPr id="2" name="Title 1"/>
          <p:cNvSpPr>
            <a:spLocks noGrp="1"/>
          </p:cNvSpPr>
          <p:nvPr>
            <p:ph type="ctrTitle"/>
          </p:nvPr>
        </p:nvSpPr>
        <p:spPr>
          <a:xfrm>
            <a:off x="1290261" y="145531"/>
            <a:ext cx="7697281" cy="662349"/>
          </a:xfrm>
        </p:spPr>
        <p:txBody>
          <a:bodyPr>
            <a:normAutofit/>
          </a:bodyPr>
          <a:lstStyle/>
          <a:p>
            <a:pPr algn="l"/>
            <a:r>
              <a:rPr lang="en-US" sz="1800" b="1" dirty="0">
                <a:solidFill>
                  <a:srgbClr val="FBBE08"/>
                </a:solidFill>
                <a:latin typeface="Arial"/>
                <a:cs typeface="Arial"/>
              </a:rPr>
              <a:t>Attack Efficacy</a:t>
            </a:r>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4" name="Slide Number Placeholder 3">
            <a:extLst>
              <a:ext uri="{FF2B5EF4-FFF2-40B4-BE49-F238E27FC236}">
                <a16:creationId xmlns:a16="http://schemas.microsoft.com/office/drawing/2014/main" id="{70BA7B85-B9B9-5945-B876-E23E9456D143}"/>
              </a:ext>
            </a:extLst>
          </p:cNvPr>
          <p:cNvSpPr>
            <a:spLocks noGrp="1"/>
          </p:cNvSpPr>
          <p:nvPr>
            <p:ph type="sldNum" sz="quarter" idx="12"/>
          </p:nvPr>
        </p:nvSpPr>
        <p:spPr/>
        <p:txBody>
          <a:bodyPr/>
          <a:lstStyle/>
          <a:p>
            <a:fld id="{1A7383EF-49D2-1B41-8C7D-9D347A7E21C1}" type="slidenum">
              <a:rPr lang="en-US" smtClean="0"/>
              <a:t>12</a:t>
            </a:fld>
            <a:endParaRPr lang="en-US" dirty="0"/>
          </a:p>
        </p:txBody>
      </p:sp>
      <p:graphicFrame>
        <p:nvGraphicFramePr>
          <p:cNvPr id="3" name="Table 2">
            <a:extLst>
              <a:ext uri="{FF2B5EF4-FFF2-40B4-BE49-F238E27FC236}">
                <a16:creationId xmlns:a16="http://schemas.microsoft.com/office/drawing/2014/main" id="{BD826EBB-684B-9141-82EA-2261B2632B67}"/>
              </a:ext>
            </a:extLst>
          </p:cNvPr>
          <p:cNvGraphicFramePr>
            <a:graphicFrameLocks noGrp="1"/>
          </p:cNvGraphicFramePr>
          <p:nvPr>
            <p:extLst>
              <p:ext uri="{D42A27DB-BD31-4B8C-83A1-F6EECF244321}">
                <p14:modId xmlns:p14="http://schemas.microsoft.com/office/powerpoint/2010/main" val="2331303236"/>
              </p:ext>
            </p:extLst>
          </p:nvPr>
        </p:nvGraphicFramePr>
        <p:xfrm>
          <a:off x="698650" y="1313024"/>
          <a:ext cx="7746700" cy="3200400"/>
        </p:xfrm>
        <a:graphic>
          <a:graphicData uri="http://schemas.openxmlformats.org/drawingml/2006/table">
            <a:tbl>
              <a:tblPr firstRow="1" bandRow="1">
                <a:tableStyleId>{5C22544A-7EE6-4342-B048-85BDC9FD1C3A}</a:tableStyleId>
              </a:tblPr>
              <a:tblGrid>
                <a:gridCol w="1549340">
                  <a:extLst>
                    <a:ext uri="{9D8B030D-6E8A-4147-A177-3AD203B41FA5}">
                      <a16:colId xmlns:a16="http://schemas.microsoft.com/office/drawing/2014/main" val="433322340"/>
                    </a:ext>
                  </a:extLst>
                </a:gridCol>
                <a:gridCol w="1549340">
                  <a:extLst>
                    <a:ext uri="{9D8B030D-6E8A-4147-A177-3AD203B41FA5}">
                      <a16:colId xmlns:a16="http://schemas.microsoft.com/office/drawing/2014/main" val="1042105507"/>
                    </a:ext>
                  </a:extLst>
                </a:gridCol>
                <a:gridCol w="1549340">
                  <a:extLst>
                    <a:ext uri="{9D8B030D-6E8A-4147-A177-3AD203B41FA5}">
                      <a16:colId xmlns:a16="http://schemas.microsoft.com/office/drawing/2014/main" val="1294754272"/>
                    </a:ext>
                  </a:extLst>
                </a:gridCol>
                <a:gridCol w="1549340">
                  <a:extLst>
                    <a:ext uri="{9D8B030D-6E8A-4147-A177-3AD203B41FA5}">
                      <a16:colId xmlns:a16="http://schemas.microsoft.com/office/drawing/2014/main" val="1934068727"/>
                    </a:ext>
                  </a:extLst>
                </a:gridCol>
                <a:gridCol w="1549340">
                  <a:extLst>
                    <a:ext uri="{9D8B030D-6E8A-4147-A177-3AD203B41FA5}">
                      <a16:colId xmlns:a16="http://schemas.microsoft.com/office/drawing/2014/main" val="83791697"/>
                    </a:ext>
                  </a:extLst>
                </a:gridCol>
              </a:tblGrid>
              <a:tr h="581582">
                <a:tc>
                  <a:txBody>
                    <a:bodyPr/>
                    <a:lstStyle/>
                    <a:p>
                      <a:pPr algn="ctr"/>
                      <a:endParaRPr lang="en-US" dirty="0"/>
                    </a:p>
                  </a:txBody>
                  <a:tcPr anchor="ctr"/>
                </a:tc>
                <a:tc>
                  <a:txBody>
                    <a:bodyPr/>
                    <a:lstStyle/>
                    <a:p>
                      <a:pPr algn="ctr"/>
                      <a:r>
                        <a:rPr lang="en-US" dirty="0"/>
                        <a:t>HSTS</a:t>
                      </a:r>
                    </a:p>
                    <a:p>
                      <a:pPr algn="ctr"/>
                      <a:r>
                        <a:rPr lang="en-US" dirty="0"/>
                        <a:t>1</a:t>
                      </a:r>
                      <a:r>
                        <a:rPr lang="en-US" baseline="30000" dirty="0"/>
                        <a:t>st</a:t>
                      </a:r>
                      <a:r>
                        <a:rPr lang="en-US" dirty="0"/>
                        <a:t> Party</a:t>
                      </a:r>
                    </a:p>
                  </a:txBody>
                  <a:tcPr anchor="ctr"/>
                </a:tc>
                <a:tc>
                  <a:txBody>
                    <a:bodyPr/>
                    <a:lstStyle/>
                    <a:p>
                      <a:pPr algn="ctr"/>
                      <a:r>
                        <a:rPr lang="en-US" dirty="0"/>
                        <a:t>HSTS</a:t>
                      </a:r>
                    </a:p>
                    <a:p>
                      <a:pPr algn="ctr"/>
                      <a:r>
                        <a:rPr lang="en-US" dirty="0"/>
                        <a:t>3</a:t>
                      </a:r>
                      <a:r>
                        <a:rPr lang="en-US" baseline="30000" dirty="0"/>
                        <a:t>rd</a:t>
                      </a:r>
                      <a:r>
                        <a:rPr lang="en-US" dirty="0"/>
                        <a:t> Party</a:t>
                      </a:r>
                    </a:p>
                  </a:txBody>
                  <a:tcPr anchor="ctr"/>
                </a:tc>
                <a:tc>
                  <a:txBody>
                    <a:bodyPr/>
                    <a:lstStyle/>
                    <a:p>
                      <a:pPr algn="ctr"/>
                      <a:r>
                        <a:rPr lang="en-US" dirty="0"/>
                        <a:t>Alt-Svc</a:t>
                      </a:r>
                    </a:p>
                    <a:p>
                      <a:pPr algn="ctr"/>
                      <a:r>
                        <a:rPr lang="en-US" dirty="0"/>
                        <a:t>1</a:t>
                      </a:r>
                      <a:r>
                        <a:rPr lang="en-US" baseline="30000" dirty="0"/>
                        <a:t>st</a:t>
                      </a:r>
                      <a:r>
                        <a:rPr lang="en-US" dirty="0"/>
                        <a:t> Party</a:t>
                      </a:r>
                    </a:p>
                  </a:txBody>
                  <a:tcPr anchor="ctr"/>
                </a:tc>
                <a:tc>
                  <a:txBody>
                    <a:bodyPr/>
                    <a:lstStyle/>
                    <a:p>
                      <a:pPr algn="ctr"/>
                      <a:r>
                        <a:rPr lang="en-US" dirty="0"/>
                        <a:t>Alt-Svc</a:t>
                      </a:r>
                    </a:p>
                    <a:p>
                      <a:pPr algn="ctr"/>
                      <a:r>
                        <a:rPr lang="en-US" dirty="0"/>
                        <a:t>3rd Party</a:t>
                      </a:r>
                    </a:p>
                  </a:txBody>
                  <a:tcPr anchor="ctr"/>
                </a:tc>
                <a:extLst>
                  <a:ext uri="{0D108BD9-81ED-4DB2-BD59-A6C34878D82A}">
                    <a16:rowId xmlns:a16="http://schemas.microsoft.com/office/drawing/2014/main" val="2295937670"/>
                  </a:ext>
                </a:extLst>
              </a:tr>
              <a:tr h="581582">
                <a:tc>
                  <a:txBody>
                    <a:bodyPr/>
                    <a:lstStyle/>
                    <a:p>
                      <a:pPr algn="l"/>
                      <a:r>
                        <a:rPr lang="en-US" dirty="0"/>
                        <a:t>Firefox</a:t>
                      </a:r>
                    </a:p>
                    <a:p>
                      <a:pPr algn="l"/>
                      <a:r>
                        <a:rPr lang="en-US" dirty="0"/>
                        <a:t>68.0</a:t>
                      </a:r>
                    </a:p>
                  </a:txBody>
                  <a:tcPr anchor="ctr"/>
                </a:tc>
                <a:tc>
                  <a:txBody>
                    <a:bodyPr/>
                    <a:lstStyle/>
                    <a:p>
                      <a:pPr algn="ctr"/>
                      <a:r>
                        <a:rPr lang="en-US" dirty="0"/>
                        <a:t>✅</a:t>
                      </a:r>
                    </a:p>
                  </a:txBody>
                  <a:tcPr anchor="ctr"/>
                </a:tc>
                <a:tc>
                  <a:txBody>
                    <a:bodyPr/>
                    <a:lstStyle/>
                    <a:p>
                      <a:pPr algn="ctr"/>
                      <a:r>
                        <a:rPr lang="en-US" dirty="0"/>
                        <a:t>✅</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nchor="ctr"/>
                </a:tc>
                <a:extLst>
                  <a:ext uri="{0D108BD9-81ED-4DB2-BD59-A6C34878D82A}">
                    <a16:rowId xmlns:a16="http://schemas.microsoft.com/office/drawing/2014/main" val="122502130"/>
                  </a:ext>
                </a:extLst>
              </a:tr>
              <a:tr h="581582">
                <a:tc>
                  <a:txBody>
                    <a:bodyPr/>
                    <a:lstStyle/>
                    <a:p>
                      <a:pPr algn="l"/>
                      <a:r>
                        <a:rPr lang="en-US" dirty="0"/>
                        <a:t>Tor Browser 8.5.3</a:t>
                      </a:r>
                    </a:p>
                  </a:txBody>
                  <a:tcPr anchor="ctr"/>
                </a:tc>
                <a:tc>
                  <a:txBody>
                    <a:bodyPr/>
                    <a:lstStyle/>
                    <a:p>
                      <a:pPr algn="ctr"/>
                      <a:r>
                        <a:rPr lang="en-US" dirty="0"/>
                        <a:t>✅</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nchor="ctr"/>
                </a:tc>
                <a:tc>
                  <a:txBody>
                    <a:bodyPr/>
                    <a:lstStyle/>
                    <a:p>
                      <a:pPr algn="ctr"/>
                      <a:r>
                        <a:rPr lang="en-US" dirty="0"/>
                        <a:t>❌</a:t>
                      </a:r>
                    </a:p>
                  </a:txBody>
                  <a:tcPr anchor="ctr"/>
                </a:tc>
                <a:extLst>
                  <a:ext uri="{0D108BD9-81ED-4DB2-BD59-A6C34878D82A}">
                    <a16:rowId xmlns:a16="http://schemas.microsoft.com/office/drawing/2014/main" val="1760038746"/>
                  </a:ext>
                </a:extLst>
              </a:tr>
              <a:tr h="581582">
                <a:tc>
                  <a:txBody>
                    <a:bodyPr/>
                    <a:lstStyle/>
                    <a:p>
                      <a:pPr algn="l"/>
                      <a:r>
                        <a:rPr lang="en-US" dirty="0"/>
                        <a:t>Chrome </a:t>
                      </a:r>
                      <a:r>
                        <a:rPr lang="en-US" sz="1800" b="0" i="0" kern="1200" dirty="0">
                          <a:solidFill>
                            <a:schemeClr val="dk1"/>
                          </a:solidFill>
                          <a:effectLst/>
                          <a:latin typeface="+mn-lt"/>
                          <a:ea typeface="+mn-ea"/>
                          <a:cs typeface="+mn-cs"/>
                        </a:rPr>
                        <a:t>75.0.3770.100</a:t>
                      </a:r>
                      <a:endParaRPr lang="en-US" dirty="0"/>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nchor="ctr"/>
                </a:tc>
                <a:extLst>
                  <a:ext uri="{0D108BD9-81ED-4DB2-BD59-A6C34878D82A}">
                    <a16:rowId xmlns:a16="http://schemas.microsoft.com/office/drawing/2014/main" val="1035442310"/>
                  </a:ext>
                </a:extLst>
              </a:tr>
              <a:tr h="581582">
                <a:tc>
                  <a:txBody>
                    <a:bodyPr/>
                    <a:lstStyle/>
                    <a:p>
                      <a:pPr algn="l"/>
                      <a:r>
                        <a:rPr lang="en-US" dirty="0"/>
                        <a:t>Safari</a:t>
                      </a:r>
                    </a:p>
                    <a:p>
                      <a:pPr algn="l"/>
                      <a:r>
                        <a:rPr lang="en-US" dirty="0"/>
                        <a:t>12.1.1</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nchor="ctr"/>
                </a:tc>
                <a:extLst>
                  <a:ext uri="{0D108BD9-81ED-4DB2-BD59-A6C34878D82A}">
                    <a16:rowId xmlns:a16="http://schemas.microsoft.com/office/drawing/2014/main" val="156806622"/>
                  </a:ext>
                </a:extLst>
              </a:tr>
            </a:tbl>
          </a:graphicData>
        </a:graphic>
      </p:graphicFrame>
      <p:sp>
        <p:nvSpPr>
          <p:cNvPr id="5" name="TextBox 4">
            <a:extLst>
              <a:ext uri="{FF2B5EF4-FFF2-40B4-BE49-F238E27FC236}">
                <a16:creationId xmlns:a16="http://schemas.microsoft.com/office/drawing/2014/main" id="{EF34EA41-A3EE-2B40-B12B-0972A3976512}"/>
              </a:ext>
            </a:extLst>
          </p:cNvPr>
          <p:cNvSpPr txBox="1"/>
          <p:nvPr/>
        </p:nvSpPr>
        <p:spPr>
          <a:xfrm>
            <a:off x="0" y="4702553"/>
            <a:ext cx="6433751" cy="338554"/>
          </a:xfrm>
          <a:prstGeom prst="rect">
            <a:avLst/>
          </a:prstGeom>
          <a:noFill/>
        </p:spPr>
        <p:txBody>
          <a:bodyPr wrap="square" rtlCol="0">
            <a:spAutoFit/>
          </a:bodyPr>
          <a:lstStyle/>
          <a:p>
            <a:r>
              <a:rPr lang="en-US" sz="1600" dirty="0"/>
              <a:t>✅ attack works. ❌ doesn’t work. ⚠️ probably works.</a:t>
            </a:r>
          </a:p>
        </p:txBody>
      </p:sp>
    </p:spTree>
    <p:extLst>
      <p:ext uri="{BB962C8B-B14F-4D97-AF65-F5344CB8AC3E}">
        <p14:creationId xmlns:p14="http://schemas.microsoft.com/office/powerpoint/2010/main" val="11479818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NRL_fractal_pattern(10x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432"/>
            <a:ext cx="9144000" cy="914400"/>
          </a:xfrm>
          <a:prstGeom prst="rect">
            <a:avLst/>
          </a:prstGeom>
        </p:spPr>
      </p:pic>
      <p:sp>
        <p:nvSpPr>
          <p:cNvPr id="2" name="Title 1"/>
          <p:cNvSpPr>
            <a:spLocks noGrp="1"/>
          </p:cNvSpPr>
          <p:nvPr>
            <p:ph type="ctrTitle"/>
          </p:nvPr>
        </p:nvSpPr>
        <p:spPr>
          <a:xfrm>
            <a:off x="1290261" y="145531"/>
            <a:ext cx="7697281" cy="662349"/>
          </a:xfrm>
        </p:spPr>
        <p:txBody>
          <a:bodyPr>
            <a:normAutofit/>
          </a:bodyPr>
          <a:lstStyle/>
          <a:p>
            <a:pPr algn="l"/>
            <a:r>
              <a:rPr lang="en-US" sz="1800" b="1" dirty="0">
                <a:solidFill>
                  <a:srgbClr val="FBBE08"/>
                </a:solidFill>
                <a:latin typeface="Arial"/>
                <a:cs typeface="Arial"/>
              </a:rPr>
              <a:t>Clearing State In Firefox 68.0</a:t>
            </a:r>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4" name="Slide Number Placeholder 3">
            <a:extLst>
              <a:ext uri="{FF2B5EF4-FFF2-40B4-BE49-F238E27FC236}">
                <a16:creationId xmlns:a16="http://schemas.microsoft.com/office/drawing/2014/main" id="{70BA7B85-B9B9-5945-B876-E23E9456D143}"/>
              </a:ext>
            </a:extLst>
          </p:cNvPr>
          <p:cNvSpPr>
            <a:spLocks noGrp="1"/>
          </p:cNvSpPr>
          <p:nvPr>
            <p:ph type="sldNum" sz="quarter" idx="12"/>
          </p:nvPr>
        </p:nvSpPr>
        <p:spPr/>
        <p:txBody>
          <a:bodyPr/>
          <a:lstStyle/>
          <a:p>
            <a:fld id="{1A7383EF-49D2-1B41-8C7D-9D347A7E21C1}" type="slidenum">
              <a:rPr lang="en-US" smtClean="0"/>
              <a:t>13</a:t>
            </a:fld>
            <a:endParaRPr lang="en-US" dirty="0"/>
          </a:p>
        </p:txBody>
      </p:sp>
      <p:graphicFrame>
        <p:nvGraphicFramePr>
          <p:cNvPr id="3" name="Table 2">
            <a:extLst>
              <a:ext uri="{FF2B5EF4-FFF2-40B4-BE49-F238E27FC236}">
                <a16:creationId xmlns:a16="http://schemas.microsoft.com/office/drawing/2014/main" id="{BD826EBB-684B-9141-82EA-2261B2632B67}"/>
              </a:ext>
            </a:extLst>
          </p:cNvPr>
          <p:cNvGraphicFramePr>
            <a:graphicFrameLocks noGrp="1"/>
          </p:cNvGraphicFramePr>
          <p:nvPr>
            <p:extLst>
              <p:ext uri="{D42A27DB-BD31-4B8C-83A1-F6EECF244321}">
                <p14:modId xmlns:p14="http://schemas.microsoft.com/office/powerpoint/2010/main" val="4008219217"/>
              </p:ext>
            </p:extLst>
          </p:nvPr>
        </p:nvGraphicFramePr>
        <p:xfrm>
          <a:off x="1991858" y="1059931"/>
          <a:ext cx="5160283" cy="2907910"/>
        </p:xfrm>
        <a:graphic>
          <a:graphicData uri="http://schemas.openxmlformats.org/drawingml/2006/table">
            <a:tbl>
              <a:tblPr firstRow="1" bandRow="1">
                <a:tableStyleId>{5C22544A-7EE6-4342-B048-85BDC9FD1C3A}</a:tableStyleId>
              </a:tblPr>
              <a:tblGrid>
                <a:gridCol w="3310018">
                  <a:extLst>
                    <a:ext uri="{9D8B030D-6E8A-4147-A177-3AD203B41FA5}">
                      <a16:colId xmlns:a16="http://schemas.microsoft.com/office/drawing/2014/main" val="433322340"/>
                    </a:ext>
                  </a:extLst>
                </a:gridCol>
                <a:gridCol w="706147">
                  <a:extLst>
                    <a:ext uri="{9D8B030D-6E8A-4147-A177-3AD203B41FA5}">
                      <a16:colId xmlns:a16="http://schemas.microsoft.com/office/drawing/2014/main" val="1042105507"/>
                    </a:ext>
                  </a:extLst>
                </a:gridCol>
                <a:gridCol w="1144118">
                  <a:extLst>
                    <a:ext uri="{9D8B030D-6E8A-4147-A177-3AD203B41FA5}">
                      <a16:colId xmlns:a16="http://schemas.microsoft.com/office/drawing/2014/main" val="1294754272"/>
                    </a:ext>
                  </a:extLst>
                </a:gridCol>
              </a:tblGrid>
              <a:tr h="581582">
                <a:tc>
                  <a:txBody>
                    <a:bodyPr/>
                    <a:lstStyle/>
                    <a:p>
                      <a:pPr algn="ctr"/>
                      <a:endParaRPr lang="en-US" dirty="0"/>
                    </a:p>
                  </a:txBody>
                  <a:tcPr anchor="ctr"/>
                </a:tc>
                <a:tc>
                  <a:txBody>
                    <a:bodyPr/>
                    <a:lstStyle/>
                    <a:p>
                      <a:pPr algn="ctr"/>
                      <a:r>
                        <a:rPr lang="en-US" dirty="0"/>
                        <a:t>HSTS</a:t>
                      </a:r>
                    </a:p>
                  </a:txBody>
                  <a:tcPr anchor="ctr"/>
                </a:tc>
                <a:tc>
                  <a:txBody>
                    <a:bodyPr/>
                    <a:lstStyle/>
                    <a:p>
                      <a:pPr algn="ctr"/>
                      <a:r>
                        <a:rPr lang="en-US" dirty="0"/>
                        <a:t>Alt-Svc</a:t>
                      </a:r>
                    </a:p>
                  </a:txBody>
                  <a:tcPr anchor="ctr"/>
                </a:tc>
                <a:extLst>
                  <a:ext uri="{0D108BD9-81ED-4DB2-BD59-A6C34878D82A}">
                    <a16:rowId xmlns:a16="http://schemas.microsoft.com/office/drawing/2014/main" val="2295937670"/>
                  </a:ext>
                </a:extLst>
              </a:tr>
              <a:tr h="581582">
                <a:tc>
                  <a:txBody>
                    <a:bodyPr/>
                    <a:lstStyle/>
                    <a:p>
                      <a:pPr algn="l"/>
                      <a:r>
                        <a:rPr lang="en-US" dirty="0"/>
                        <a:t>Forget about this site</a:t>
                      </a:r>
                    </a:p>
                  </a:txBody>
                  <a:tcPr anchor="ctr"/>
                </a:tc>
                <a:tc>
                  <a:txBody>
                    <a:bodyPr/>
                    <a:lstStyle/>
                    <a:p>
                      <a:pPr algn="ctr"/>
                      <a:r>
                        <a:rPr lang="en-US" dirty="0"/>
                        <a:t>✅</a:t>
                      </a:r>
                    </a:p>
                  </a:txBody>
                  <a:tcPr anchor="ctr"/>
                </a:tc>
                <a:tc>
                  <a:txBody>
                    <a:bodyPr/>
                    <a:lstStyle/>
                    <a:p>
                      <a:pPr algn="ctr"/>
                      <a:r>
                        <a:rPr lang="en-US" dirty="0"/>
                        <a:t>❌</a:t>
                      </a:r>
                    </a:p>
                  </a:txBody>
                  <a:tcPr anchor="ctr"/>
                </a:tc>
                <a:extLst>
                  <a:ext uri="{0D108BD9-81ED-4DB2-BD59-A6C34878D82A}">
                    <a16:rowId xmlns:a16="http://schemas.microsoft.com/office/drawing/2014/main" val="122502130"/>
                  </a:ext>
                </a:extLst>
              </a:tr>
              <a:tr h="581582">
                <a:tc>
                  <a:txBody>
                    <a:bodyPr/>
                    <a:lstStyle/>
                    <a:p>
                      <a:pPr algn="l"/>
                      <a:r>
                        <a:rPr lang="en-US" dirty="0"/>
                        <a:t>Clear recent history (default)</a:t>
                      </a:r>
                    </a:p>
                  </a:txBody>
                  <a:tcPr anchor="ctr"/>
                </a:tc>
                <a:tc>
                  <a:txBody>
                    <a:bodyPr/>
                    <a:lstStyle/>
                    <a:p>
                      <a:pPr algn="ctr"/>
                      <a:r>
                        <a:rPr lang="en-US" dirty="0"/>
                        <a:t>❌</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nchor="ctr"/>
                </a:tc>
                <a:extLst>
                  <a:ext uri="{0D108BD9-81ED-4DB2-BD59-A6C34878D82A}">
                    <a16:rowId xmlns:a16="http://schemas.microsoft.com/office/drawing/2014/main" val="1760038746"/>
                  </a:ext>
                </a:extLst>
              </a:tr>
              <a:tr h="581582">
                <a:tc>
                  <a:txBody>
                    <a:bodyPr/>
                    <a:lstStyle/>
                    <a:p>
                      <a:pPr algn="l"/>
                      <a:r>
                        <a:rPr lang="en-US" dirty="0"/>
                        <a:t>Clear recent history (everything)</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nchor="ctr"/>
                </a:tc>
                <a:extLst>
                  <a:ext uri="{0D108BD9-81ED-4DB2-BD59-A6C34878D82A}">
                    <a16:rowId xmlns:a16="http://schemas.microsoft.com/office/drawing/2014/main" val="1035442310"/>
                  </a:ext>
                </a:extLst>
              </a:tr>
              <a:tr h="581582">
                <a:tc>
                  <a:txBody>
                    <a:bodyPr/>
                    <a:lstStyle/>
                    <a:p>
                      <a:pPr algn="l"/>
                      <a:r>
                        <a:rPr lang="en-US" dirty="0"/>
                        <a:t>Closing browser completely</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nchor="ct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a:t>
                      </a:r>
                    </a:p>
                  </a:txBody>
                  <a:tcPr anchor="ctr"/>
                </a:tc>
                <a:extLst>
                  <a:ext uri="{0D108BD9-81ED-4DB2-BD59-A6C34878D82A}">
                    <a16:rowId xmlns:a16="http://schemas.microsoft.com/office/drawing/2014/main" val="156806622"/>
                  </a:ext>
                </a:extLst>
              </a:tr>
            </a:tbl>
          </a:graphicData>
        </a:graphic>
      </p:graphicFrame>
      <p:sp>
        <p:nvSpPr>
          <p:cNvPr id="5" name="TextBox 4">
            <a:extLst>
              <a:ext uri="{FF2B5EF4-FFF2-40B4-BE49-F238E27FC236}">
                <a16:creationId xmlns:a16="http://schemas.microsoft.com/office/drawing/2014/main" id="{23BEBA59-F32D-994D-A7FF-2BD910549E69}"/>
              </a:ext>
            </a:extLst>
          </p:cNvPr>
          <p:cNvSpPr txBox="1"/>
          <p:nvPr/>
        </p:nvSpPr>
        <p:spPr>
          <a:xfrm>
            <a:off x="148162" y="4702553"/>
            <a:ext cx="7099305" cy="338554"/>
          </a:xfrm>
          <a:prstGeom prst="rect">
            <a:avLst/>
          </a:prstGeom>
          <a:noFill/>
        </p:spPr>
        <p:txBody>
          <a:bodyPr wrap="square" rtlCol="0">
            <a:spAutoFit/>
          </a:bodyPr>
          <a:lstStyle/>
          <a:p>
            <a:r>
              <a:rPr lang="en-US" sz="1600" dirty="0"/>
              <a:t>✅ removes HSTS/Alt-Svc state. ❌ state remains.</a:t>
            </a:r>
          </a:p>
        </p:txBody>
      </p:sp>
    </p:spTree>
    <p:extLst>
      <p:ext uri="{BB962C8B-B14F-4D97-AF65-F5344CB8AC3E}">
        <p14:creationId xmlns:p14="http://schemas.microsoft.com/office/powerpoint/2010/main" val="25855741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NRL_fractal_pattern(10x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432"/>
            <a:ext cx="9144000" cy="914400"/>
          </a:xfrm>
          <a:prstGeom prst="rect">
            <a:avLst/>
          </a:prstGeom>
        </p:spPr>
      </p:pic>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4" name="Slide Number Placeholder 3">
            <a:extLst>
              <a:ext uri="{FF2B5EF4-FFF2-40B4-BE49-F238E27FC236}">
                <a16:creationId xmlns:a16="http://schemas.microsoft.com/office/drawing/2014/main" id="{70BA7B85-B9B9-5945-B876-E23E9456D143}"/>
              </a:ext>
            </a:extLst>
          </p:cNvPr>
          <p:cNvSpPr>
            <a:spLocks noGrp="1"/>
          </p:cNvSpPr>
          <p:nvPr>
            <p:ph type="sldNum" sz="quarter" idx="12"/>
          </p:nvPr>
        </p:nvSpPr>
        <p:spPr/>
        <p:txBody>
          <a:bodyPr/>
          <a:lstStyle/>
          <a:p>
            <a:fld id="{1A7383EF-49D2-1B41-8C7D-9D347A7E21C1}" type="slidenum">
              <a:rPr lang="en-US" smtClean="0"/>
              <a:t>14</a:t>
            </a:fld>
            <a:endParaRPr lang="en-US"/>
          </a:p>
        </p:txBody>
      </p:sp>
      <p:sp>
        <p:nvSpPr>
          <p:cNvPr id="9" name="TextBox 8">
            <a:extLst>
              <a:ext uri="{FF2B5EF4-FFF2-40B4-BE49-F238E27FC236}">
                <a16:creationId xmlns:a16="http://schemas.microsoft.com/office/drawing/2014/main" id="{C5AA6486-72E1-624C-A4E2-5040EB33ED68}"/>
              </a:ext>
            </a:extLst>
          </p:cNvPr>
          <p:cNvSpPr txBox="1"/>
          <p:nvPr/>
        </p:nvSpPr>
        <p:spPr>
          <a:xfrm>
            <a:off x="148162" y="1036480"/>
            <a:ext cx="8839380" cy="369332"/>
          </a:xfrm>
          <a:prstGeom prst="rect">
            <a:avLst/>
          </a:prstGeom>
          <a:noFill/>
        </p:spPr>
        <p:txBody>
          <a:bodyPr wrap="square" rtlCol="0">
            <a:spAutoFit/>
          </a:bodyPr>
          <a:lstStyle/>
          <a:p>
            <a:pPr algn="ctr"/>
            <a:r>
              <a:rPr lang="en-US" b="1" dirty="0"/>
              <a:t>Both push security on clients, but issues are different</a:t>
            </a:r>
          </a:p>
        </p:txBody>
      </p:sp>
      <p:sp>
        <p:nvSpPr>
          <p:cNvPr id="12" name="Title 1">
            <a:extLst>
              <a:ext uri="{FF2B5EF4-FFF2-40B4-BE49-F238E27FC236}">
                <a16:creationId xmlns:a16="http://schemas.microsoft.com/office/drawing/2014/main" id="{0C73A598-46ED-6847-BF75-D7C7B9982F0A}"/>
              </a:ext>
            </a:extLst>
          </p:cNvPr>
          <p:cNvSpPr>
            <a:spLocks noGrp="1"/>
          </p:cNvSpPr>
          <p:nvPr>
            <p:ph type="ctrTitle"/>
          </p:nvPr>
        </p:nvSpPr>
        <p:spPr>
          <a:xfrm>
            <a:off x="1290261" y="145531"/>
            <a:ext cx="7697281" cy="662349"/>
          </a:xfrm>
        </p:spPr>
        <p:txBody>
          <a:bodyPr>
            <a:normAutofit/>
          </a:bodyPr>
          <a:lstStyle/>
          <a:p>
            <a:pPr algn="l"/>
            <a:r>
              <a:rPr lang="en-US" sz="1800" b="1" dirty="0">
                <a:solidFill>
                  <a:srgbClr val="FBBE08"/>
                </a:solidFill>
                <a:latin typeface="Arial"/>
                <a:cs typeface="Arial"/>
              </a:rPr>
              <a:t>HSTS vs Alt-Svc</a:t>
            </a:r>
          </a:p>
        </p:txBody>
      </p:sp>
      <p:sp>
        <p:nvSpPr>
          <p:cNvPr id="13" name="TextBox 12">
            <a:extLst>
              <a:ext uri="{FF2B5EF4-FFF2-40B4-BE49-F238E27FC236}">
                <a16:creationId xmlns:a16="http://schemas.microsoft.com/office/drawing/2014/main" id="{5003F2C5-A49C-9247-B858-C4E4400B3B65}"/>
              </a:ext>
            </a:extLst>
          </p:cNvPr>
          <p:cNvSpPr txBox="1"/>
          <p:nvPr/>
        </p:nvSpPr>
        <p:spPr>
          <a:xfrm>
            <a:off x="148162" y="1402953"/>
            <a:ext cx="4028422" cy="1200329"/>
          </a:xfrm>
          <a:prstGeom prst="rect">
            <a:avLst/>
          </a:prstGeom>
          <a:noFill/>
        </p:spPr>
        <p:txBody>
          <a:bodyPr wrap="square" rtlCol="0">
            <a:spAutoFit/>
          </a:bodyPr>
          <a:lstStyle/>
          <a:p>
            <a:r>
              <a:rPr lang="en-US" b="1" dirty="0"/>
              <a:t>HSTS</a:t>
            </a:r>
          </a:p>
          <a:p>
            <a:pPr marL="285750" indent="-285750">
              <a:buFont typeface="Arial" panose="020B0604020202020204" pitchFamily="34" charset="0"/>
              <a:buChar char="•"/>
            </a:pPr>
            <a:r>
              <a:rPr lang="en-US" dirty="0"/>
              <a:t>Easy to block</a:t>
            </a:r>
          </a:p>
          <a:p>
            <a:pPr marL="285750" indent="-285750">
              <a:buFont typeface="Arial" panose="020B0604020202020204" pitchFamily="34" charset="0"/>
              <a:buChar char="•"/>
            </a:pPr>
            <a:r>
              <a:rPr lang="en-US" dirty="0"/>
              <a:t>Easier to detect</a:t>
            </a:r>
          </a:p>
          <a:p>
            <a:pPr marL="285750" indent="-285750">
              <a:buFont typeface="Arial" panose="020B0604020202020204" pitchFamily="34" charset="0"/>
              <a:buChar char="•"/>
            </a:pPr>
            <a:r>
              <a:rPr lang="en-US" dirty="0"/>
              <a:t>May not be smart to block</a:t>
            </a:r>
          </a:p>
        </p:txBody>
      </p:sp>
      <p:sp>
        <p:nvSpPr>
          <p:cNvPr id="14" name="TextBox 13">
            <a:extLst>
              <a:ext uri="{FF2B5EF4-FFF2-40B4-BE49-F238E27FC236}">
                <a16:creationId xmlns:a16="http://schemas.microsoft.com/office/drawing/2014/main" id="{14AC9FE3-3ECC-8D4A-B484-642EF6287636}"/>
              </a:ext>
            </a:extLst>
          </p:cNvPr>
          <p:cNvSpPr txBox="1"/>
          <p:nvPr/>
        </p:nvSpPr>
        <p:spPr>
          <a:xfrm>
            <a:off x="4176584" y="1402953"/>
            <a:ext cx="4028422" cy="1200329"/>
          </a:xfrm>
          <a:prstGeom prst="rect">
            <a:avLst/>
          </a:prstGeom>
          <a:noFill/>
        </p:spPr>
        <p:txBody>
          <a:bodyPr wrap="square" rtlCol="0">
            <a:spAutoFit/>
          </a:bodyPr>
          <a:lstStyle/>
          <a:p>
            <a:r>
              <a:rPr lang="en-US" b="1" dirty="0"/>
              <a:t>Alt-Svc</a:t>
            </a:r>
          </a:p>
          <a:p>
            <a:pPr marL="285750" indent="-285750">
              <a:buFont typeface="Arial" panose="020B0604020202020204" pitchFamily="34" charset="0"/>
              <a:buChar char="•"/>
            </a:pPr>
            <a:r>
              <a:rPr lang="en-US" dirty="0"/>
              <a:t>Easy to block</a:t>
            </a:r>
          </a:p>
          <a:p>
            <a:pPr marL="285750" indent="-285750">
              <a:buFont typeface="Arial" panose="020B0604020202020204" pitchFamily="34" charset="0"/>
              <a:buChar char="•"/>
            </a:pPr>
            <a:r>
              <a:rPr lang="en-US" dirty="0"/>
              <a:t>Hard to detect</a:t>
            </a:r>
          </a:p>
          <a:p>
            <a:pPr marL="285750" indent="-285750">
              <a:buFont typeface="Arial" panose="020B0604020202020204" pitchFamily="34" charset="0"/>
              <a:buChar char="•"/>
            </a:pPr>
            <a:r>
              <a:rPr lang="en-US" dirty="0"/>
              <a:t>Safe to block</a:t>
            </a:r>
          </a:p>
        </p:txBody>
      </p:sp>
    </p:spTree>
    <p:extLst>
      <p:ext uri="{BB962C8B-B14F-4D97-AF65-F5344CB8AC3E}">
        <p14:creationId xmlns:p14="http://schemas.microsoft.com/office/powerpoint/2010/main" val="4844516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NRL_fractal_pattern(10x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432"/>
            <a:ext cx="9144000" cy="914400"/>
          </a:xfrm>
          <a:prstGeom prst="rect">
            <a:avLst/>
          </a:prstGeom>
        </p:spPr>
      </p:pic>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4" name="Slide Number Placeholder 3">
            <a:extLst>
              <a:ext uri="{FF2B5EF4-FFF2-40B4-BE49-F238E27FC236}">
                <a16:creationId xmlns:a16="http://schemas.microsoft.com/office/drawing/2014/main" id="{70BA7B85-B9B9-5945-B876-E23E9456D143}"/>
              </a:ext>
            </a:extLst>
          </p:cNvPr>
          <p:cNvSpPr>
            <a:spLocks noGrp="1"/>
          </p:cNvSpPr>
          <p:nvPr>
            <p:ph type="sldNum" sz="quarter" idx="12"/>
          </p:nvPr>
        </p:nvSpPr>
        <p:spPr/>
        <p:txBody>
          <a:bodyPr/>
          <a:lstStyle/>
          <a:p>
            <a:fld id="{1A7383EF-49D2-1B41-8C7D-9D347A7E21C1}" type="slidenum">
              <a:rPr lang="en-US" smtClean="0"/>
              <a:t>15</a:t>
            </a:fld>
            <a:endParaRPr lang="en-US"/>
          </a:p>
        </p:txBody>
      </p:sp>
      <p:sp>
        <p:nvSpPr>
          <p:cNvPr id="12" name="Title 1">
            <a:extLst>
              <a:ext uri="{FF2B5EF4-FFF2-40B4-BE49-F238E27FC236}">
                <a16:creationId xmlns:a16="http://schemas.microsoft.com/office/drawing/2014/main" id="{0C73A598-46ED-6847-BF75-D7C7B9982F0A}"/>
              </a:ext>
            </a:extLst>
          </p:cNvPr>
          <p:cNvSpPr>
            <a:spLocks noGrp="1"/>
          </p:cNvSpPr>
          <p:nvPr>
            <p:ph type="ctrTitle"/>
          </p:nvPr>
        </p:nvSpPr>
        <p:spPr>
          <a:xfrm>
            <a:off x="1290261" y="145531"/>
            <a:ext cx="7697281" cy="662349"/>
          </a:xfrm>
        </p:spPr>
        <p:txBody>
          <a:bodyPr>
            <a:normAutofit/>
          </a:bodyPr>
          <a:lstStyle/>
          <a:p>
            <a:pPr algn="l"/>
            <a:r>
              <a:rPr lang="en-US" sz="1800" b="1" dirty="0">
                <a:solidFill>
                  <a:srgbClr val="FBBE08"/>
                </a:solidFill>
                <a:latin typeface="Arial"/>
                <a:cs typeface="Arial"/>
              </a:rPr>
              <a:t>Questions</a:t>
            </a:r>
          </a:p>
        </p:txBody>
      </p:sp>
      <p:sp>
        <p:nvSpPr>
          <p:cNvPr id="3" name="TextBox 2">
            <a:extLst>
              <a:ext uri="{FF2B5EF4-FFF2-40B4-BE49-F238E27FC236}">
                <a16:creationId xmlns:a16="http://schemas.microsoft.com/office/drawing/2014/main" id="{B55F093E-AE24-8E4A-B019-2B0B0EE71D46}"/>
              </a:ext>
            </a:extLst>
          </p:cNvPr>
          <p:cNvSpPr txBox="1"/>
          <p:nvPr/>
        </p:nvSpPr>
        <p:spPr>
          <a:xfrm>
            <a:off x="1290260" y="921819"/>
            <a:ext cx="5262939" cy="2862322"/>
          </a:xfrm>
          <a:prstGeom prst="rect">
            <a:avLst/>
          </a:prstGeom>
          <a:noFill/>
        </p:spPr>
        <p:txBody>
          <a:bodyPr wrap="square" rtlCol="0">
            <a:spAutoFit/>
          </a:bodyPr>
          <a:lstStyle/>
          <a:p>
            <a:r>
              <a:rPr lang="en-US" dirty="0"/>
              <a:t>In general, pushing security on clients is probably a good idea. We just need to be careful about our protocol designs.</a:t>
            </a:r>
          </a:p>
          <a:p>
            <a:endParaRPr lang="en-US" dirty="0"/>
          </a:p>
          <a:p>
            <a:pPr marL="285750" indent="-285750">
              <a:buFont typeface="Arial" panose="020B0604020202020204" pitchFamily="34" charset="0"/>
              <a:buChar char="•"/>
            </a:pPr>
            <a:r>
              <a:rPr lang="en-US" dirty="0"/>
              <a:t>How can a server provably push security to all users in the same way?</a:t>
            </a:r>
          </a:p>
          <a:p>
            <a:pPr marL="285750" indent="-285750">
              <a:buFont typeface="Arial" panose="020B0604020202020204" pitchFamily="34" charset="0"/>
              <a:buChar char="•"/>
            </a:pPr>
            <a:r>
              <a:rPr lang="en-US" dirty="0"/>
              <a:t>How can we manage this dichotomy between security and trackability?</a:t>
            </a:r>
          </a:p>
          <a:p>
            <a:pPr marL="285750" indent="-285750">
              <a:buFont typeface="Arial" panose="020B0604020202020204" pitchFamily="34" charset="0"/>
              <a:buChar char="•"/>
            </a:pPr>
            <a:r>
              <a:rPr lang="en-US" dirty="0"/>
              <a:t>How can we make ”global” security improvements such as HSTS’s preload list scale to the Internet?</a:t>
            </a:r>
          </a:p>
        </p:txBody>
      </p:sp>
      <p:sp>
        <p:nvSpPr>
          <p:cNvPr id="9" name="TextBox 8">
            <a:extLst>
              <a:ext uri="{FF2B5EF4-FFF2-40B4-BE49-F238E27FC236}">
                <a16:creationId xmlns:a16="http://schemas.microsoft.com/office/drawing/2014/main" id="{25AC569D-7D52-8446-A076-B17C46D68549}"/>
              </a:ext>
            </a:extLst>
          </p:cNvPr>
          <p:cNvSpPr txBox="1"/>
          <p:nvPr/>
        </p:nvSpPr>
        <p:spPr>
          <a:xfrm>
            <a:off x="148162" y="4517887"/>
            <a:ext cx="2324675" cy="523220"/>
          </a:xfrm>
          <a:prstGeom prst="rect">
            <a:avLst/>
          </a:prstGeom>
          <a:noFill/>
        </p:spPr>
        <p:txBody>
          <a:bodyPr wrap="none" rtlCol="0">
            <a:spAutoFit/>
          </a:bodyPr>
          <a:lstStyle/>
          <a:p>
            <a:r>
              <a:rPr lang="en-US" sz="1400" dirty="0"/>
              <a:t>Matthew </a:t>
            </a:r>
            <a:r>
              <a:rPr lang="en-US" sz="1400" dirty="0" err="1"/>
              <a:t>Traudt</a:t>
            </a:r>
            <a:endParaRPr lang="en-US" sz="1400" dirty="0"/>
          </a:p>
          <a:p>
            <a:r>
              <a:rPr lang="en-US" sz="1400" dirty="0" err="1"/>
              <a:t>matthew.traudt@nrl.navy.mil</a:t>
            </a:r>
            <a:endParaRPr lang="en-US" sz="1400" dirty="0"/>
          </a:p>
        </p:txBody>
      </p:sp>
    </p:spTree>
    <p:extLst>
      <p:ext uri="{BB962C8B-B14F-4D97-AF65-F5344CB8AC3E}">
        <p14:creationId xmlns:p14="http://schemas.microsoft.com/office/powerpoint/2010/main" val="14598914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NRL_fractal_pattern(10x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432"/>
            <a:ext cx="9144000" cy="914400"/>
          </a:xfrm>
          <a:prstGeom prst="rect">
            <a:avLst/>
          </a:prstGeom>
        </p:spPr>
      </p:pic>
      <p:sp>
        <p:nvSpPr>
          <p:cNvPr id="2" name="Title 1"/>
          <p:cNvSpPr>
            <a:spLocks noGrp="1"/>
          </p:cNvSpPr>
          <p:nvPr>
            <p:ph type="ctrTitle"/>
          </p:nvPr>
        </p:nvSpPr>
        <p:spPr>
          <a:xfrm>
            <a:off x="1290261" y="145531"/>
            <a:ext cx="7697281" cy="662349"/>
          </a:xfrm>
        </p:spPr>
        <p:txBody>
          <a:bodyPr>
            <a:normAutofit/>
          </a:bodyPr>
          <a:lstStyle/>
          <a:p>
            <a:pPr algn="l"/>
            <a:r>
              <a:rPr lang="en-US" sz="1800" b="1" dirty="0">
                <a:solidFill>
                  <a:srgbClr val="FBBE08"/>
                </a:solidFill>
                <a:latin typeface="Arial"/>
                <a:cs typeface="Arial"/>
              </a:rPr>
              <a:t>“Pushing Security” ???</a:t>
            </a:r>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4" name="Slide Number Placeholder 3">
            <a:extLst>
              <a:ext uri="{FF2B5EF4-FFF2-40B4-BE49-F238E27FC236}">
                <a16:creationId xmlns:a16="http://schemas.microsoft.com/office/drawing/2014/main" id="{70BA7B85-B9B9-5945-B876-E23E9456D143}"/>
              </a:ext>
            </a:extLst>
          </p:cNvPr>
          <p:cNvSpPr>
            <a:spLocks noGrp="1"/>
          </p:cNvSpPr>
          <p:nvPr>
            <p:ph type="sldNum" sz="quarter" idx="12"/>
          </p:nvPr>
        </p:nvSpPr>
        <p:spPr/>
        <p:txBody>
          <a:bodyPr/>
          <a:lstStyle/>
          <a:p>
            <a:fld id="{1A7383EF-49D2-1B41-8C7D-9D347A7E21C1}" type="slidenum">
              <a:rPr lang="en-US" smtClean="0"/>
              <a:t>2</a:t>
            </a:fld>
            <a:endParaRPr lang="en-US"/>
          </a:p>
        </p:txBody>
      </p:sp>
      <p:sp>
        <p:nvSpPr>
          <p:cNvPr id="14" name="TextBox 13">
            <a:extLst>
              <a:ext uri="{FF2B5EF4-FFF2-40B4-BE49-F238E27FC236}">
                <a16:creationId xmlns:a16="http://schemas.microsoft.com/office/drawing/2014/main" id="{A9F2F38F-656E-6A41-AE6D-AEE362B0AD73}"/>
              </a:ext>
            </a:extLst>
          </p:cNvPr>
          <p:cNvSpPr txBox="1"/>
          <p:nvPr/>
        </p:nvSpPr>
        <p:spPr>
          <a:xfrm>
            <a:off x="148159" y="1059931"/>
            <a:ext cx="8755135" cy="1200329"/>
          </a:xfrm>
          <a:prstGeom prst="rect">
            <a:avLst/>
          </a:prstGeom>
          <a:noFill/>
        </p:spPr>
        <p:txBody>
          <a:bodyPr wrap="square" rtlCol="0">
            <a:spAutoFit/>
          </a:bodyPr>
          <a:lstStyle/>
          <a:p>
            <a:pPr marL="285750" indent="-285750">
              <a:buFont typeface="Arial" panose="020B0604020202020204" pitchFamily="34" charset="0"/>
              <a:buChar char="•"/>
            </a:pPr>
            <a:r>
              <a:rPr lang="en-US" dirty="0"/>
              <a:t>Protocols that enable a server to instruct clients to behave in a more secure way </a:t>
            </a:r>
          </a:p>
          <a:p>
            <a:pPr marL="285750" indent="-285750">
              <a:buFont typeface="Arial" panose="020B0604020202020204" pitchFamily="34" charset="0"/>
              <a:buChar char="•"/>
            </a:pPr>
            <a:r>
              <a:rPr lang="en-US" dirty="0"/>
              <a:t>Generally requires state to be saved at the client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Look at two web protocols: HSTS and Alt-Svc</a:t>
            </a:r>
          </a:p>
        </p:txBody>
      </p:sp>
      <p:sp>
        <p:nvSpPr>
          <p:cNvPr id="5" name="TextBox 4">
            <a:extLst>
              <a:ext uri="{FF2B5EF4-FFF2-40B4-BE49-F238E27FC236}">
                <a16:creationId xmlns:a16="http://schemas.microsoft.com/office/drawing/2014/main" id="{323BB246-0307-3040-A34E-42D86F9DE1AF}"/>
              </a:ext>
            </a:extLst>
          </p:cNvPr>
          <p:cNvSpPr txBox="1"/>
          <p:nvPr/>
        </p:nvSpPr>
        <p:spPr>
          <a:xfrm>
            <a:off x="2652889" y="3194756"/>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6618303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NRL_fractal_pattern(10x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432"/>
            <a:ext cx="9144000" cy="914400"/>
          </a:xfrm>
          <a:prstGeom prst="rect">
            <a:avLst/>
          </a:prstGeom>
        </p:spPr>
      </p:pic>
      <p:sp>
        <p:nvSpPr>
          <p:cNvPr id="2" name="Title 1"/>
          <p:cNvSpPr>
            <a:spLocks noGrp="1"/>
          </p:cNvSpPr>
          <p:nvPr>
            <p:ph type="ctrTitle"/>
          </p:nvPr>
        </p:nvSpPr>
        <p:spPr>
          <a:xfrm>
            <a:off x="1290261" y="145531"/>
            <a:ext cx="7697281" cy="662349"/>
          </a:xfrm>
        </p:spPr>
        <p:txBody>
          <a:bodyPr>
            <a:normAutofit/>
          </a:bodyPr>
          <a:lstStyle/>
          <a:p>
            <a:pPr algn="l"/>
            <a:r>
              <a:rPr lang="en-US" sz="1800" b="1" dirty="0">
                <a:solidFill>
                  <a:srgbClr val="FBBE08"/>
                </a:solidFill>
                <a:latin typeface="Arial"/>
                <a:cs typeface="Arial"/>
              </a:rPr>
              <a:t>HSTS: Background</a:t>
            </a:r>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4" name="Slide Number Placeholder 3">
            <a:extLst>
              <a:ext uri="{FF2B5EF4-FFF2-40B4-BE49-F238E27FC236}">
                <a16:creationId xmlns:a16="http://schemas.microsoft.com/office/drawing/2014/main" id="{70BA7B85-B9B9-5945-B876-E23E9456D143}"/>
              </a:ext>
            </a:extLst>
          </p:cNvPr>
          <p:cNvSpPr>
            <a:spLocks noGrp="1"/>
          </p:cNvSpPr>
          <p:nvPr>
            <p:ph type="sldNum" sz="quarter" idx="12"/>
          </p:nvPr>
        </p:nvSpPr>
        <p:spPr/>
        <p:txBody>
          <a:bodyPr/>
          <a:lstStyle/>
          <a:p>
            <a:fld id="{1A7383EF-49D2-1B41-8C7D-9D347A7E21C1}" type="slidenum">
              <a:rPr lang="en-US" smtClean="0"/>
              <a:t>3</a:t>
            </a:fld>
            <a:endParaRPr lang="en-US"/>
          </a:p>
        </p:txBody>
      </p:sp>
      <p:sp>
        <p:nvSpPr>
          <p:cNvPr id="9" name="TextBox 8">
            <a:extLst>
              <a:ext uri="{FF2B5EF4-FFF2-40B4-BE49-F238E27FC236}">
                <a16:creationId xmlns:a16="http://schemas.microsoft.com/office/drawing/2014/main" id="{5CA1F0A5-6F79-B448-B7D3-8363D6F29B60}"/>
              </a:ext>
            </a:extLst>
          </p:cNvPr>
          <p:cNvSpPr txBox="1"/>
          <p:nvPr/>
        </p:nvSpPr>
        <p:spPr>
          <a:xfrm>
            <a:off x="148162" y="1014292"/>
            <a:ext cx="8839380" cy="523220"/>
          </a:xfrm>
          <a:prstGeom prst="rect">
            <a:avLst/>
          </a:prstGeom>
          <a:noFill/>
        </p:spPr>
        <p:txBody>
          <a:bodyPr wrap="square" rtlCol="0">
            <a:spAutoFit/>
          </a:bodyPr>
          <a:lstStyle/>
          <a:p>
            <a:pPr algn="ctr"/>
            <a:r>
              <a:rPr lang="en-US" sz="2800" dirty="0"/>
              <a:t>HTTP Strict Transport Security (HSTS)</a:t>
            </a:r>
            <a:endParaRPr lang="en-US" dirty="0"/>
          </a:p>
        </p:txBody>
      </p:sp>
      <p:sp>
        <p:nvSpPr>
          <p:cNvPr id="12" name="TextBox 11">
            <a:extLst>
              <a:ext uri="{FF2B5EF4-FFF2-40B4-BE49-F238E27FC236}">
                <a16:creationId xmlns:a16="http://schemas.microsoft.com/office/drawing/2014/main" id="{92FDA875-77A7-8447-AA75-F37D1DF3D6AC}"/>
              </a:ext>
            </a:extLst>
          </p:cNvPr>
          <p:cNvSpPr txBox="1"/>
          <p:nvPr/>
        </p:nvSpPr>
        <p:spPr>
          <a:xfrm>
            <a:off x="232406" y="1537511"/>
            <a:ext cx="8755135" cy="1200329"/>
          </a:xfrm>
          <a:prstGeom prst="rect">
            <a:avLst/>
          </a:prstGeom>
          <a:noFill/>
        </p:spPr>
        <p:txBody>
          <a:bodyPr wrap="square" rtlCol="0">
            <a:spAutoFit/>
          </a:bodyPr>
          <a:lstStyle/>
          <a:p>
            <a:pPr marL="285750" indent="-285750">
              <a:buFont typeface="Arial" panose="020B0604020202020204" pitchFamily="34" charset="0"/>
              <a:buChar char="•"/>
            </a:pPr>
            <a:r>
              <a:rPr lang="en-US" dirty="0">
                <a:hlinkClick r:id="rId5"/>
              </a:rPr>
              <a:t>RFC 6797</a:t>
            </a:r>
            <a:r>
              <a:rPr lang="en-US" dirty="0"/>
              <a:t> (Nov 2012)</a:t>
            </a:r>
          </a:p>
          <a:p>
            <a:pPr marL="285750" indent="-285750">
              <a:buFont typeface="Arial" panose="020B0604020202020204" pitchFamily="34" charset="0"/>
              <a:buChar char="•"/>
            </a:pPr>
            <a:r>
              <a:rPr lang="en-US" dirty="0"/>
              <a:t>Support in all modern browsers</a:t>
            </a:r>
          </a:p>
          <a:p>
            <a:pPr marL="285750" indent="-285750">
              <a:buFont typeface="Arial" panose="020B0604020202020204" pitchFamily="34" charset="0"/>
              <a:buChar char="•"/>
            </a:pPr>
            <a:r>
              <a:rPr lang="en-US" dirty="0"/>
              <a:t>“Keep using HTTPS to reach me.”</a:t>
            </a:r>
          </a:p>
          <a:p>
            <a:pPr marL="285750" indent="-285750">
              <a:buFont typeface="Arial" panose="020B0604020202020204" pitchFamily="34" charset="0"/>
              <a:buChar char="•"/>
            </a:pPr>
            <a:r>
              <a:rPr lang="en-US" dirty="0"/>
              <a:t>Two parts: header from webserver and preload list in browser</a:t>
            </a:r>
          </a:p>
        </p:txBody>
      </p:sp>
      <p:sp>
        <p:nvSpPr>
          <p:cNvPr id="5" name="TextBox 4">
            <a:extLst>
              <a:ext uri="{FF2B5EF4-FFF2-40B4-BE49-F238E27FC236}">
                <a16:creationId xmlns:a16="http://schemas.microsoft.com/office/drawing/2014/main" id="{FB76753C-BFC5-C246-AB60-BDB141CE4B97}"/>
              </a:ext>
            </a:extLst>
          </p:cNvPr>
          <p:cNvSpPr txBox="1"/>
          <p:nvPr/>
        </p:nvSpPr>
        <p:spPr>
          <a:xfrm>
            <a:off x="148162" y="2806281"/>
            <a:ext cx="872355" cy="369332"/>
          </a:xfrm>
          <a:prstGeom prst="rect">
            <a:avLst/>
          </a:prstGeom>
          <a:noFill/>
        </p:spPr>
        <p:txBody>
          <a:bodyPr wrap="none" rtlCol="0">
            <a:spAutoFit/>
          </a:bodyPr>
          <a:lstStyle/>
          <a:p>
            <a:pPr algn="ctr"/>
            <a:r>
              <a:rPr lang="en-US" b="1" dirty="0">
                <a:solidFill>
                  <a:srgbClr val="170256"/>
                </a:solidFill>
              </a:rPr>
              <a:t>Header</a:t>
            </a:r>
          </a:p>
        </p:txBody>
      </p:sp>
      <p:sp>
        <p:nvSpPr>
          <p:cNvPr id="13" name="TextBox 12">
            <a:extLst>
              <a:ext uri="{FF2B5EF4-FFF2-40B4-BE49-F238E27FC236}">
                <a16:creationId xmlns:a16="http://schemas.microsoft.com/office/drawing/2014/main" id="{4F4AA795-958C-9E40-A3F9-D9E5F7DA26D5}"/>
              </a:ext>
            </a:extLst>
          </p:cNvPr>
          <p:cNvSpPr txBox="1"/>
          <p:nvPr/>
        </p:nvSpPr>
        <p:spPr>
          <a:xfrm>
            <a:off x="4338210" y="2808402"/>
            <a:ext cx="1295227" cy="369332"/>
          </a:xfrm>
          <a:prstGeom prst="rect">
            <a:avLst/>
          </a:prstGeom>
          <a:noFill/>
        </p:spPr>
        <p:txBody>
          <a:bodyPr wrap="none" rtlCol="0">
            <a:spAutoFit/>
          </a:bodyPr>
          <a:lstStyle/>
          <a:p>
            <a:pPr algn="ctr"/>
            <a:r>
              <a:rPr lang="en-US" b="1" dirty="0">
                <a:solidFill>
                  <a:srgbClr val="170256"/>
                </a:solidFill>
              </a:rPr>
              <a:t>Preload List</a:t>
            </a:r>
          </a:p>
        </p:txBody>
      </p:sp>
      <p:sp>
        <p:nvSpPr>
          <p:cNvPr id="10" name="TextBox 9">
            <a:extLst>
              <a:ext uri="{FF2B5EF4-FFF2-40B4-BE49-F238E27FC236}">
                <a16:creationId xmlns:a16="http://schemas.microsoft.com/office/drawing/2014/main" id="{CEBB029D-20AA-054C-82F1-0098A17A74AE}"/>
              </a:ext>
            </a:extLst>
          </p:cNvPr>
          <p:cNvSpPr txBox="1"/>
          <p:nvPr/>
        </p:nvSpPr>
        <p:spPr>
          <a:xfrm>
            <a:off x="232406" y="3173492"/>
            <a:ext cx="4105804" cy="646331"/>
          </a:xfrm>
          <a:prstGeom prst="rect">
            <a:avLst/>
          </a:prstGeom>
          <a:noFill/>
        </p:spPr>
        <p:txBody>
          <a:bodyPr wrap="none" rtlCol="0">
            <a:spAutoFit/>
          </a:bodyPr>
          <a:lstStyle/>
          <a:p>
            <a:pPr marL="285750" indent="-285750">
              <a:buFont typeface="Arial" panose="020B0604020202020204" pitchFamily="34" charset="0"/>
              <a:buChar char="•"/>
            </a:pPr>
            <a:r>
              <a:rPr lang="en-US" dirty="0">
                <a:solidFill>
                  <a:srgbClr val="170256"/>
                </a:solidFill>
              </a:rPr>
              <a:t>Only trusted when received over TLS</a:t>
            </a:r>
          </a:p>
          <a:p>
            <a:pPr marL="285750" indent="-285750">
              <a:buFont typeface="Arial" panose="020B0604020202020204" pitchFamily="34" charset="0"/>
              <a:buChar char="•"/>
            </a:pPr>
            <a:r>
              <a:rPr lang="en-US" dirty="0">
                <a:solidFill>
                  <a:srgbClr val="170256"/>
                </a:solidFill>
              </a:rPr>
              <a:t>Specifies max-age, </a:t>
            </a:r>
            <a:r>
              <a:rPr lang="en-US" dirty="0" err="1">
                <a:solidFill>
                  <a:srgbClr val="170256"/>
                </a:solidFill>
              </a:rPr>
              <a:t>includeSubdomains</a:t>
            </a:r>
            <a:endParaRPr lang="en-US" dirty="0">
              <a:solidFill>
                <a:srgbClr val="170256"/>
              </a:solidFill>
            </a:endParaRPr>
          </a:p>
        </p:txBody>
      </p:sp>
      <p:sp>
        <p:nvSpPr>
          <p:cNvPr id="11" name="Rectangle 10">
            <a:extLst>
              <a:ext uri="{FF2B5EF4-FFF2-40B4-BE49-F238E27FC236}">
                <a16:creationId xmlns:a16="http://schemas.microsoft.com/office/drawing/2014/main" id="{95D33337-98E7-2748-A994-ACEFC50B39F0}"/>
              </a:ext>
            </a:extLst>
          </p:cNvPr>
          <p:cNvSpPr/>
          <p:nvPr/>
        </p:nvSpPr>
        <p:spPr>
          <a:xfrm>
            <a:off x="4338210" y="3175613"/>
            <a:ext cx="4572000" cy="923330"/>
          </a:xfrm>
          <a:prstGeom prst="rect">
            <a:avLst/>
          </a:prstGeom>
        </p:spPr>
        <p:txBody>
          <a:bodyPr>
            <a:spAutoFit/>
          </a:bodyPr>
          <a:lstStyle/>
          <a:p>
            <a:pPr marL="285750" indent="-285750">
              <a:buFont typeface="Arial" panose="020B0604020202020204" pitchFamily="34" charset="0"/>
              <a:buChar char="•"/>
            </a:pPr>
            <a:r>
              <a:rPr lang="en-US" dirty="0">
                <a:solidFill>
                  <a:srgbClr val="170256"/>
                </a:solidFill>
              </a:rPr>
              <a:t>List comes with browser</a:t>
            </a:r>
          </a:p>
          <a:p>
            <a:pPr marL="285750" indent="-285750">
              <a:buFont typeface="Arial" panose="020B0604020202020204" pitchFamily="34" charset="0"/>
              <a:buChar char="•"/>
            </a:pPr>
            <a:r>
              <a:rPr lang="en-US" dirty="0">
                <a:solidFill>
                  <a:srgbClr val="170256"/>
                </a:solidFill>
              </a:rPr>
              <a:t>Maintained by vendor</a:t>
            </a:r>
          </a:p>
          <a:p>
            <a:pPr marL="285750" indent="-285750">
              <a:buFont typeface="Arial" panose="020B0604020202020204" pitchFamily="34" charset="0"/>
              <a:buChar char="•"/>
            </a:pPr>
            <a:r>
              <a:rPr lang="en-US" dirty="0">
                <a:solidFill>
                  <a:srgbClr val="170256"/>
                </a:solidFill>
              </a:rPr>
              <a:t>Can’t scale to entire web</a:t>
            </a:r>
          </a:p>
        </p:txBody>
      </p:sp>
      <p:sp>
        <p:nvSpPr>
          <p:cNvPr id="15" name="Rectangle 14">
            <a:extLst>
              <a:ext uri="{FF2B5EF4-FFF2-40B4-BE49-F238E27FC236}">
                <a16:creationId xmlns:a16="http://schemas.microsoft.com/office/drawing/2014/main" id="{16541CE8-2AA2-E44D-9C4A-3CAC30960E08}"/>
              </a:ext>
            </a:extLst>
          </p:cNvPr>
          <p:cNvSpPr/>
          <p:nvPr/>
        </p:nvSpPr>
        <p:spPr>
          <a:xfrm rot="603818">
            <a:off x="403991" y="3867731"/>
            <a:ext cx="3762633"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The Problem</a:t>
            </a:r>
          </a:p>
        </p:txBody>
      </p:sp>
      <p:sp>
        <p:nvSpPr>
          <p:cNvPr id="17" name="TextBox 16">
            <a:extLst>
              <a:ext uri="{FF2B5EF4-FFF2-40B4-BE49-F238E27FC236}">
                <a16:creationId xmlns:a16="http://schemas.microsoft.com/office/drawing/2014/main" id="{F58315EE-479A-9542-A1AB-3C8222604ADB}"/>
              </a:ext>
            </a:extLst>
          </p:cNvPr>
          <p:cNvSpPr txBox="1"/>
          <p:nvPr/>
        </p:nvSpPr>
        <p:spPr>
          <a:xfrm>
            <a:off x="232405" y="3819823"/>
            <a:ext cx="3903633" cy="276999"/>
          </a:xfrm>
          <a:prstGeom prst="rect">
            <a:avLst/>
          </a:prstGeom>
          <a:noFill/>
        </p:spPr>
        <p:txBody>
          <a:bodyPr wrap="none" rtlCol="0">
            <a:spAutoFit/>
          </a:bodyPr>
          <a:lstStyle/>
          <a:p>
            <a:r>
              <a:rPr lang="en-US" sz="1200" dirty="0">
                <a:latin typeface="Andale Mono" panose="020B0509000000000004" pitchFamily="49" charset="0"/>
              </a:rPr>
              <a:t>Strict-Transport-Security: max-age=1800;</a:t>
            </a:r>
          </a:p>
        </p:txBody>
      </p:sp>
      <p:sp>
        <p:nvSpPr>
          <p:cNvPr id="14" name="Oval 13">
            <a:extLst>
              <a:ext uri="{FF2B5EF4-FFF2-40B4-BE49-F238E27FC236}">
                <a16:creationId xmlns:a16="http://schemas.microsoft.com/office/drawing/2014/main" id="{A1597353-BF28-BA45-B038-D07B54AE0DDE}"/>
              </a:ext>
            </a:extLst>
          </p:cNvPr>
          <p:cNvSpPr/>
          <p:nvPr/>
        </p:nvSpPr>
        <p:spPr>
          <a:xfrm>
            <a:off x="148162" y="2494845"/>
            <a:ext cx="4206240" cy="2765778"/>
          </a:xfrm>
          <a:prstGeom prst="ellipse">
            <a:avLst/>
          </a:prstGeom>
          <a:noFill/>
          <a:ln>
            <a:solidFill>
              <a:srgbClr val="17025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66061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grpId="0" nodeType="clickEffect">
                                  <p:stCondLst>
                                    <p:cond delay="0"/>
                                  </p:stCondLst>
                                  <p:childTnLst>
                                    <p:set>
                                      <p:cBhvr>
                                        <p:cTn id="6" dur="indefinite"/>
                                        <p:tgtEl>
                                          <p:spTgt spid="13"/>
                                        </p:tgtEl>
                                        <p:attrNameLst>
                                          <p:attrName>style.opacity</p:attrName>
                                        </p:attrNameLst>
                                      </p:cBhvr>
                                      <p:to>
                                        <p:strVal val="0.25"/>
                                      </p:to>
                                    </p:set>
                                    <p:animEffect filter="image" prLst="opacity: 0.25">
                                      <p:cBhvr rctx="IE">
                                        <p:cTn id="7" dur="indefinite"/>
                                        <p:tgtEl>
                                          <p:spTgt spid="13"/>
                                        </p:tgtEl>
                                      </p:cBhvr>
                                    </p:animEffect>
                                  </p:childTnLst>
                                </p:cTn>
                              </p:par>
                              <p:par>
                                <p:cTn id="8" presetID="9" presetClass="emph" presetSubtype="0" grpId="0" nodeType="withEffect">
                                  <p:stCondLst>
                                    <p:cond delay="0"/>
                                  </p:stCondLst>
                                  <p:childTnLst>
                                    <p:set>
                                      <p:cBhvr>
                                        <p:cTn id="9" dur="indefinite"/>
                                        <p:tgtEl>
                                          <p:spTgt spid="11"/>
                                        </p:tgtEl>
                                        <p:attrNameLst>
                                          <p:attrName>style.opacity</p:attrName>
                                        </p:attrNameLst>
                                      </p:cBhvr>
                                      <p:to>
                                        <p:strVal val="0.25"/>
                                      </p:to>
                                    </p:set>
                                    <p:animEffect filter="image" prLst="opacity: 0.25">
                                      <p:cBhvr rctx="IE">
                                        <p:cTn id="10" dur="indefinite"/>
                                        <p:tgtEl>
                                          <p:spTgt spid="11"/>
                                        </p:tgtEl>
                                      </p:cBhvr>
                                    </p:animEffec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1" grpId="0"/>
      <p:bldP spid="15" grpId="0"/>
      <p:bldP spid="1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NRL_fractal_pattern(10x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432"/>
            <a:ext cx="9144000" cy="914400"/>
          </a:xfrm>
          <a:prstGeom prst="rect">
            <a:avLst/>
          </a:prstGeom>
        </p:spPr>
      </p:pic>
      <p:sp>
        <p:nvSpPr>
          <p:cNvPr id="2" name="Title 1"/>
          <p:cNvSpPr>
            <a:spLocks noGrp="1"/>
          </p:cNvSpPr>
          <p:nvPr>
            <p:ph type="ctrTitle"/>
          </p:nvPr>
        </p:nvSpPr>
        <p:spPr>
          <a:xfrm>
            <a:off x="1290261" y="145531"/>
            <a:ext cx="7697281" cy="662349"/>
          </a:xfrm>
        </p:spPr>
        <p:txBody>
          <a:bodyPr>
            <a:normAutofit/>
          </a:bodyPr>
          <a:lstStyle/>
          <a:p>
            <a:pPr algn="l"/>
            <a:r>
              <a:rPr lang="en-US" sz="1800" b="1" dirty="0">
                <a:solidFill>
                  <a:srgbClr val="FBBE08"/>
                </a:solidFill>
                <a:latin typeface="Arial"/>
                <a:cs typeface="Arial"/>
              </a:rPr>
              <a:t>HSTS: Problem</a:t>
            </a:r>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4" name="Slide Number Placeholder 3">
            <a:extLst>
              <a:ext uri="{FF2B5EF4-FFF2-40B4-BE49-F238E27FC236}">
                <a16:creationId xmlns:a16="http://schemas.microsoft.com/office/drawing/2014/main" id="{70BA7B85-B9B9-5945-B876-E23E9456D143}"/>
              </a:ext>
            </a:extLst>
          </p:cNvPr>
          <p:cNvSpPr>
            <a:spLocks noGrp="1"/>
          </p:cNvSpPr>
          <p:nvPr>
            <p:ph type="sldNum" sz="quarter" idx="12"/>
          </p:nvPr>
        </p:nvSpPr>
        <p:spPr/>
        <p:txBody>
          <a:bodyPr/>
          <a:lstStyle/>
          <a:p>
            <a:fld id="{1A7383EF-49D2-1B41-8C7D-9D347A7E21C1}" type="slidenum">
              <a:rPr lang="en-US" smtClean="0"/>
              <a:t>4</a:t>
            </a:fld>
            <a:endParaRPr lang="en-US" dirty="0"/>
          </a:p>
        </p:txBody>
      </p:sp>
      <p:sp>
        <p:nvSpPr>
          <p:cNvPr id="12" name="TextBox 11">
            <a:extLst>
              <a:ext uri="{FF2B5EF4-FFF2-40B4-BE49-F238E27FC236}">
                <a16:creationId xmlns:a16="http://schemas.microsoft.com/office/drawing/2014/main" id="{92FDA875-77A7-8447-AA75-F37D1DF3D6AC}"/>
              </a:ext>
            </a:extLst>
          </p:cNvPr>
          <p:cNvSpPr txBox="1"/>
          <p:nvPr/>
        </p:nvSpPr>
        <p:spPr>
          <a:xfrm>
            <a:off x="148161" y="1070331"/>
            <a:ext cx="8755135" cy="954107"/>
          </a:xfrm>
          <a:prstGeom prst="rect">
            <a:avLst/>
          </a:prstGeom>
          <a:noFill/>
        </p:spPr>
        <p:txBody>
          <a:bodyPr wrap="square" rtlCol="0">
            <a:spAutoFit/>
          </a:bodyPr>
          <a:lstStyle/>
          <a:p>
            <a:pPr algn="ctr"/>
            <a:r>
              <a:rPr lang="en-US" sz="2800" b="1" dirty="0"/>
              <a:t>Using HTTPS or not for a given</a:t>
            </a:r>
          </a:p>
          <a:p>
            <a:pPr algn="ctr"/>
            <a:r>
              <a:rPr lang="en-US" sz="2800" b="1" dirty="0"/>
              <a:t>domain is a </a:t>
            </a:r>
            <a:r>
              <a:rPr lang="en-US" sz="2800" b="1" i="1" dirty="0"/>
              <a:t>bit</a:t>
            </a:r>
            <a:r>
              <a:rPr lang="en-US" sz="2800" b="1" dirty="0"/>
              <a:t> of information</a:t>
            </a:r>
          </a:p>
        </p:txBody>
      </p:sp>
      <p:sp>
        <p:nvSpPr>
          <p:cNvPr id="14" name="TextBox 13">
            <a:extLst>
              <a:ext uri="{FF2B5EF4-FFF2-40B4-BE49-F238E27FC236}">
                <a16:creationId xmlns:a16="http://schemas.microsoft.com/office/drawing/2014/main" id="{A9F2F38F-656E-6A41-AE6D-AEE362B0AD73}"/>
              </a:ext>
            </a:extLst>
          </p:cNvPr>
          <p:cNvSpPr txBox="1"/>
          <p:nvPr/>
        </p:nvSpPr>
        <p:spPr>
          <a:xfrm>
            <a:off x="148160" y="1991233"/>
            <a:ext cx="8755135" cy="1477328"/>
          </a:xfrm>
          <a:prstGeom prst="rect">
            <a:avLst/>
          </a:prstGeom>
          <a:noFill/>
        </p:spPr>
        <p:txBody>
          <a:bodyPr wrap="square" rtlCol="0">
            <a:spAutoFit/>
          </a:bodyPr>
          <a:lstStyle/>
          <a:p>
            <a:r>
              <a:rPr lang="en-US" b="1" dirty="0"/>
              <a:t>Attack (General)</a:t>
            </a:r>
          </a:p>
          <a:p>
            <a:pPr marL="342900" indent="-342900">
              <a:buFont typeface="+mj-lt"/>
              <a:buAutoNum type="arabicPeriod"/>
            </a:pPr>
            <a:r>
              <a:rPr lang="en-US" dirty="0"/>
              <a:t>Always use HTTP links on their website</a:t>
            </a:r>
          </a:p>
          <a:p>
            <a:pPr marL="342900" indent="-342900">
              <a:buFont typeface="+mj-lt"/>
              <a:buAutoNum type="arabicPeriod"/>
            </a:pPr>
            <a:r>
              <a:rPr lang="en-US" dirty="0"/>
              <a:t>Embed many resources (images, JS, CSS, etc.) … each at a different subdomain</a:t>
            </a:r>
          </a:p>
          <a:p>
            <a:pPr marL="342900" indent="-342900">
              <a:buFont typeface="+mj-lt"/>
              <a:buAutoNum type="arabicPeriod"/>
            </a:pPr>
            <a:r>
              <a:rPr lang="en-US" dirty="0"/>
              <a:t>To start tracking, have some set of the resources send HSTS headers.</a:t>
            </a:r>
            <a:r>
              <a:rPr lang="en-US" dirty="0">
                <a:sym typeface="Wingdings" pitchFamily="2" charset="2"/>
              </a:rPr>
              <a:t> </a:t>
            </a:r>
            <a:r>
              <a:rPr lang="en-US" i="1" dirty="0">
                <a:sym typeface="Wingdings" pitchFamily="2" charset="2"/>
              </a:rPr>
              <a:t>bit vector</a:t>
            </a:r>
            <a:endParaRPr lang="en-US" i="1" dirty="0"/>
          </a:p>
          <a:p>
            <a:pPr marL="342900" indent="-342900">
              <a:buFont typeface="+mj-lt"/>
              <a:buAutoNum type="arabicPeriod"/>
            </a:pPr>
            <a:r>
              <a:rPr lang="en-US" dirty="0"/>
              <a:t>To read the bit vector, monitor the client’s new HTTP/HTTPS usage</a:t>
            </a:r>
          </a:p>
        </p:txBody>
      </p:sp>
      <p:sp>
        <p:nvSpPr>
          <p:cNvPr id="16" name="TextBox 15">
            <a:extLst>
              <a:ext uri="{FF2B5EF4-FFF2-40B4-BE49-F238E27FC236}">
                <a16:creationId xmlns:a16="http://schemas.microsoft.com/office/drawing/2014/main" id="{0BFD3289-A95A-1D46-BBF2-7D708428FE2A}"/>
              </a:ext>
            </a:extLst>
          </p:cNvPr>
          <p:cNvSpPr txBox="1"/>
          <p:nvPr/>
        </p:nvSpPr>
        <p:spPr>
          <a:xfrm>
            <a:off x="148160" y="3468561"/>
            <a:ext cx="8755135" cy="369332"/>
          </a:xfrm>
          <a:prstGeom prst="rect">
            <a:avLst/>
          </a:prstGeom>
          <a:noFill/>
        </p:spPr>
        <p:txBody>
          <a:bodyPr wrap="square" rtlCol="0">
            <a:spAutoFit/>
          </a:bodyPr>
          <a:lstStyle/>
          <a:p>
            <a:r>
              <a:rPr lang="en-US" b="1" dirty="0"/>
              <a:t>Doesn’t always work. Too obvious.</a:t>
            </a:r>
            <a:endParaRPr lang="en-US" dirty="0"/>
          </a:p>
        </p:txBody>
      </p:sp>
    </p:spTree>
    <p:extLst>
      <p:ext uri="{BB962C8B-B14F-4D97-AF65-F5344CB8AC3E}">
        <p14:creationId xmlns:p14="http://schemas.microsoft.com/office/powerpoint/2010/main" val="4081368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grpId="0" nodeType="clickEffect">
                                  <p:stCondLst>
                                    <p:cond delay="0"/>
                                  </p:stCondLst>
                                  <p:childTnLst>
                                    <p:set>
                                      <p:cBhvr>
                                        <p:cTn id="6" dur="indefinite"/>
                                        <p:tgtEl>
                                          <p:spTgt spid="14"/>
                                        </p:tgtEl>
                                        <p:attrNameLst>
                                          <p:attrName>style.opacity</p:attrName>
                                        </p:attrNameLst>
                                      </p:cBhvr>
                                      <p:to>
                                        <p:strVal val="0.25"/>
                                      </p:to>
                                    </p:set>
                                    <p:animEffect filter="image" prLst="opacity: 0.25">
                                      <p:cBhvr rctx="IE">
                                        <p:cTn id="7" dur="indefinite"/>
                                        <p:tgtEl>
                                          <p:spTgt spid="14"/>
                                        </p:tgtEl>
                                      </p:cBhvr>
                                    </p:animEffect>
                                  </p:childTnLst>
                                </p:cTn>
                              </p:par>
                              <p:par>
                                <p:cTn id="8" presetID="1"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NRL_fractal_pattern(10x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432"/>
            <a:ext cx="9144000" cy="914400"/>
          </a:xfrm>
          <a:prstGeom prst="rect">
            <a:avLst/>
          </a:prstGeom>
        </p:spPr>
      </p:pic>
      <p:sp>
        <p:nvSpPr>
          <p:cNvPr id="2" name="Title 1"/>
          <p:cNvSpPr>
            <a:spLocks noGrp="1"/>
          </p:cNvSpPr>
          <p:nvPr>
            <p:ph type="ctrTitle"/>
          </p:nvPr>
        </p:nvSpPr>
        <p:spPr>
          <a:xfrm>
            <a:off x="1290261" y="145531"/>
            <a:ext cx="7697281" cy="662349"/>
          </a:xfrm>
        </p:spPr>
        <p:txBody>
          <a:bodyPr>
            <a:normAutofit/>
          </a:bodyPr>
          <a:lstStyle/>
          <a:p>
            <a:pPr algn="l"/>
            <a:r>
              <a:rPr lang="en-US" sz="1800" b="1" dirty="0">
                <a:solidFill>
                  <a:srgbClr val="FBBE08"/>
                </a:solidFill>
                <a:latin typeface="Arial"/>
                <a:cs typeface="Arial"/>
              </a:rPr>
              <a:t>HSTS: Problem</a:t>
            </a:r>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4" name="Slide Number Placeholder 3">
            <a:extLst>
              <a:ext uri="{FF2B5EF4-FFF2-40B4-BE49-F238E27FC236}">
                <a16:creationId xmlns:a16="http://schemas.microsoft.com/office/drawing/2014/main" id="{70BA7B85-B9B9-5945-B876-E23E9456D143}"/>
              </a:ext>
            </a:extLst>
          </p:cNvPr>
          <p:cNvSpPr>
            <a:spLocks noGrp="1"/>
          </p:cNvSpPr>
          <p:nvPr>
            <p:ph type="sldNum" sz="quarter" idx="12"/>
          </p:nvPr>
        </p:nvSpPr>
        <p:spPr/>
        <p:txBody>
          <a:bodyPr/>
          <a:lstStyle/>
          <a:p>
            <a:fld id="{1A7383EF-49D2-1B41-8C7D-9D347A7E21C1}" type="slidenum">
              <a:rPr lang="en-US" smtClean="0"/>
              <a:t>5</a:t>
            </a:fld>
            <a:endParaRPr lang="en-US"/>
          </a:p>
        </p:txBody>
      </p:sp>
      <p:sp>
        <p:nvSpPr>
          <p:cNvPr id="14" name="TextBox 13">
            <a:extLst>
              <a:ext uri="{FF2B5EF4-FFF2-40B4-BE49-F238E27FC236}">
                <a16:creationId xmlns:a16="http://schemas.microsoft.com/office/drawing/2014/main" id="{A9F2F38F-656E-6A41-AE6D-AEE362B0AD73}"/>
              </a:ext>
            </a:extLst>
          </p:cNvPr>
          <p:cNvSpPr txBox="1"/>
          <p:nvPr/>
        </p:nvSpPr>
        <p:spPr>
          <a:xfrm>
            <a:off x="148159" y="1059931"/>
            <a:ext cx="3680891" cy="2862322"/>
          </a:xfrm>
          <a:prstGeom prst="rect">
            <a:avLst/>
          </a:prstGeom>
          <a:noFill/>
        </p:spPr>
        <p:txBody>
          <a:bodyPr wrap="square" rtlCol="0">
            <a:spAutoFit/>
          </a:bodyPr>
          <a:lstStyle/>
          <a:p>
            <a:r>
              <a:rPr lang="en-US" b="1" dirty="0"/>
              <a:t>Attack (Better): Clickjacking</a:t>
            </a:r>
          </a:p>
          <a:p>
            <a:pPr marL="285750" indent="-285750">
              <a:buFont typeface="Arial" panose="020B0604020202020204" pitchFamily="34" charset="0"/>
              <a:buChar char="•"/>
            </a:pPr>
            <a:r>
              <a:rPr lang="en-US" dirty="0"/>
              <a:t>Put HSTS-setting domains in front of the links in the page</a:t>
            </a:r>
          </a:p>
          <a:p>
            <a:pPr marL="742950" lvl="1" indent="-285750">
              <a:buFont typeface="Arial" panose="020B0604020202020204" pitchFamily="34" charset="0"/>
              <a:buChar char="•"/>
            </a:pPr>
            <a:r>
              <a:rPr lang="en-US" dirty="0"/>
              <a:t>Set the state, then redirect to actual content</a:t>
            </a:r>
          </a:p>
          <a:p>
            <a:pPr marL="285750" indent="-285750">
              <a:buFont typeface="Arial" panose="020B0604020202020204" pitchFamily="34" charset="0"/>
              <a:buChar char="•"/>
            </a:pPr>
            <a:r>
              <a:rPr lang="en-US" dirty="0"/>
              <a:t>Even better: chain HSTS-setting domains</a:t>
            </a:r>
          </a:p>
          <a:p>
            <a:pPr marL="742950" lvl="1" indent="-285750">
              <a:buFont typeface="Arial" panose="020B0604020202020204" pitchFamily="34" charset="0"/>
              <a:buChar char="•"/>
            </a:pPr>
            <a:r>
              <a:rPr lang="en-US" dirty="0"/>
              <a:t>15-20 bits of state can be set each time, depending on browser</a:t>
            </a:r>
          </a:p>
        </p:txBody>
      </p:sp>
      <p:graphicFrame>
        <p:nvGraphicFramePr>
          <p:cNvPr id="5" name="Table 4">
            <a:extLst>
              <a:ext uri="{FF2B5EF4-FFF2-40B4-BE49-F238E27FC236}">
                <a16:creationId xmlns:a16="http://schemas.microsoft.com/office/drawing/2014/main" id="{C8F31FFA-BB67-6D44-86DB-BA7C9839E275}"/>
              </a:ext>
            </a:extLst>
          </p:cNvPr>
          <p:cNvGraphicFramePr>
            <a:graphicFrameLocks noGrp="1"/>
          </p:cNvGraphicFramePr>
          <p:nvPr>
            <p:extLst>
              <p:ext uri="{D42A27DB-BD31-4B8C-83A1-F6EECF244321}">
                <p14:modId xmlns:p14="http://schemas.microsoft.com/office/powerpoint/2010/main" val="2928749563"/>
              </p:ext>
            </p:extLst>
          </p:nvPr>
        </p:nvGraphicFramePr>
        <p:xfrm>
          <a:off x="3829050" y="1054005"/>
          <a:ext cx="5158491" cy="3987104"/>
        </p:xfrm>
        <a:graphic>
          <a:graphicData uri="http://schemas.openxmlformats.org/drawingml/2006/table">
            <a:tbl>
              <a:tblPr firstRow="1" bandRow="1">
                <a:tableStyleId>{5C22544A-7EE6-4342-B048-85BDC9FD1C3A}</a:tableStyleId>
              </a:tblPr>
              <a:tblGrid>
                <a:gridCol w="1719497">
                  <a:extLst>
                    <a:ext uri="{9D8B030D-6E8A-4147-A177-3AD203B41FA5}">
                      <a16:colId xmlns:a16="http://schemas.microsoft.com/office/drawing/2014/main" val="1677741019"/>
                    </a:ext>
                  </a:extLst>
                </a:gridCol>
                <a:gridCol w="1719497">
                  <a:extLst>
                    <a:ext uri="{9D8B030D-6E8A-4147-A177-3AD203B41FA5}">
                      <a16:colId xmlns:a16="http://schemas.microsoft.com/office/drawing/2014/main" val="1308819230"/>
                    </a:ext>
                  </a:extLst>
                </a:gridCol>
                <a:gridCol w="1719497">
                  <a:extLst>
                    <a:ext uri="{9D8B030D-6E8A-4147-A177-3AD203B41FA5}">
                      <a16:colId xmlns:a16="http://schemas.microsoft.com/office/drawing/2014/main" val="2105750390"/>
                    </a:ext>
                  </a:extLst>
                </a:gridCol>
              </a:tblGrid>
              <a:tr h="498388">
                <a:tc>
                  <a:txBody>
                    <a:bodyPr/>
                    <a:lstStyle/>
                    <a:p>
                      <a:r>
                        <a:rPr lang="en-US" dirty="0"/>
                        <a:t>Current location</a:t>
                      </a:r>
                    </a:p>
                  </a:txBody>
                  <a:tcPr/>
                </a:tc>
                <a:tc>
                  <a:txBody>
                    <a:bodyPr/>
                    <a:lstStyle/>
                    <a:p>
                      <a:r>
                        <a:rPr lang="en-US" dirty="0"/>
                        <a:t>Bit</a:t>
                      </a:r>
                    </a:p>
                  </a:txBody>
                  <a:tcPr/>
                </a:tc>
                <a:tc>
                  <a:txBody>
                    <a:bodyPr/>
                    <a:lstStyle/>
                    <a:p>
                      <a:r>
                        <a:rPr lang="en-US" dirty="0"/>
                        <a:t>Redirect Target</a:t>
                      </a:r>
                    </a:p>
                  </a:txBody>
                  <a:tcPr/>
                </a:tc>
                <a:extLst>
                  <a:ext uri="{0D108BD9-81ED-4DB2-BD59-A6C34878D82A}">
                    <a16:rowId xmlns:a16="http://schemas.microsoft.com/office/drawing/2014/main" val="292794004"/>
                  </a:ext>
                </a:extLst>
              </a:tr>
              <a:tr h="498388">
                <a:tc>
                  <a:txBody>
                    <a:bodyPr/>
                    <a:lstStyle/>
                    <a:p>
                      <a:r>
                        <a:rPr lang="en-US" u="sng" dirty="0"/>
                        <a:t>Click for cat pics</a:t>
                      </a:r>
                    </a:p>
                  </a:txBody>
                  <a:tcPr/>
                </a:tc>
                <a:tc>
                  <a:txBody>
                    <a:bodyPr/>
                    <a:lstStyle/>
                    <a:p>
                      <a:endParaRPr lang="en-US" dirty="0"/>
                    </a:p>
                  </a:txBody>
                  <a:tcPr/>
                </a:tc>
                <a:tc>
                  <a:txBody>
                    <a:bodyPr/>
                    <a:lstStyle/>
                    <a:p>
                      <a:r>
                        <a:rPr lang="en-US" dirty="0"/>
                        <a:t>01.foo.com</a:t>
                      </a:r>
                    </a:p>
                  </a:txBody>
                  <a:tcPr/>
                </a:tc>
                <a:extLst>
                  <a:ext uri="{0D108BD9-81ED-4DB2-BD59-A6C34878D82A}">
                    <a16:rowId xmlns:a16="http://schemas.microsoft.com/office/drawing/2014/main" val="3626595819"/>
                  </a:ext>
                </a:extLst>
              </a:tr>
              <a:tr h="498388">
                <a:tc>
                  <a:txBody>
                    <a:bodyPr/>
                    <a:lstStyle/>
                    <a:p>
                      <a:r>
                        <a:rPr lang="en-US" dirty="0"/>
                        <a:t>01.foo.com</a:t>
                      </a:r>
                    </a:p>
                  </a:txBody>
                  <a:tcPr/>
                </a:tc>
                <a:tc>
                  <a:txBody>
                    <a:bodyPr/>
                    <a:lstStyle/>
                    <a:p>
                      <a:r>
                        <a:rPr lang="en-US" dirty="0"/>
                        <a:t>1 (did set HSTS)</a:t>
                      </a:r>
                    </a:p>
                  </a:txBody>
                  <a:tcPr/>
                </a:tc>
                <a:tc>
                  <a:txBody>
                    <a:bodyPr/>
                    <a:lstStyle/>
                    <a:p>
                      <a:r>
                        <a:rPr lang="en-US" dirty="0"/>
                        <a:t>02.foo.com</a:t>
                      </a:r>
                    </a:p>
                  </a:txBody>
                  <a:tcPr/>
                </a:tc>
                <a:extLst>
                  <a:ext uri="{0D108BD9-81ED-4DB2-BD59-A6C34878D82A}">
                    <a16:rowId xmlns:a16="http://schemas.microsoft.com/office/drawing/2014/main" val="3660545637"/>
                  </a:ext>
                </a:extLst>
              </a:tr>
              <a:tr h="498388">
                <a:tc>
                  <a:txBody>
                    <a:bodyPr/>
                    <a:lstStyle/>
                    <a:p>
                      <a:r>
                        <a:rPr lang="en-US" dirty="0"/>
                        <a:t>02.foo.com</a:t>
                      </a:r>
                    </a:p>
                  </a:txBody>
                  <a:tcPr/>
                </a:tc>
                <a:tc>
                  <a:txBody>
                    <a:bodyPr/>
                    <a:lstStyle/>
                    <a:p>
                      <a:r>
                        <a:rPr lang="en-US" dirty="0"/>
                        <a:t>0</a:t>
                      </a:r>
                    </a:p>
                  </a:txBody>
                  <a:tcPr/>
                </a:tc>
                <a:tc>
                  <a:txBody>
                    <a:bodyPr/>
                    <a:lstStyle/>
                    <a:p>
                      <a:r>
                        <a:rPr lang="en-US" dirty="0"/>
                        <a:t>03.foo.com</a:t>
                      </a:r>
                    </a:p>
                  </a:txBody>
                  <a:tcPr/>
                </a:tc>
                <a:extLst>
                  <a:ext uri="{0D108BD9-81ED-4DB2-BD59-A6C34878D82A}">
                    <a16:rowId xmlns:a16="http://schemas.microsoft.com/office/drawing/2014/main" val="3796737269"/>
                  </a:ext>
                </a:extLst>
              </a:tr>
              <a:tr h="498388">
                <a:tc>
                  <a:txBody>
                    <a:bodyPr/>
                    <a:lstStyle/>
                    <a:p>
                      <a:r>
                        <a:rPr lang="en-US" dirty="0"/>
                        <a:t>03.foo.com</a:t>
                      </a:r>
                    </a:p>
                  </a:txBody>
                  <a:tcPr/>
                </a:tc>
                <a:tc>
                  <a:txBody>
                    <a:bodyPr/>
                    <a:lstStyle/>
                    <a:p>
                      <a:r>
                        <a:rPr lang="en-US" dirty="0"/>
                        <a:t>0</a:t>
                      </a:r>
                    </a:p>
                  </a:txBody>
                  <a:tcPr/>
                </a:tc>
                <a:tc>
                  <a:txBody>
                    <a:bodyPr/>
                    <a:lstStyle/>
                    <a:p>
                      <a:r>
                        <a:rPr lang="en-US" dirty="0"/>
                        <a:t>04.foo.com</a:t>
                      </a:r>
                    </a:p>
                  </a:txBody>
                  <a:tcPr/>
                </a:tc>
                <a:extLst>
                  <a:ext uri="{0D108BD9-81ED-4DB2-BD59-A6C34878D82A}">
                    <a16:rowId xmlns:a16="http://schemas.microsoft.com/office/drawing/2014/main" val="1740385088"/>
                  </a:ext>
                </a:extLst>
              </a:tr>
              <a:tr h="498388">
                <a:tc>
                  <a:txBody>
                    <a:bodyPr/>
                    <a:lstStyle/>
                    <a:p>
                      <a:r>
                        <a:rPr lang="en-US" dirty="0"/>
                        <a:t>04.foo.com</a:t>
                      </a:r>
                    </a:p>
                  </a:txBody>
                  <a:tcPr/>
                </a:tc>
                <a:tc>
                  <a:txBody>
                    <a:bodyPr/>
                    <a:lstStyle/>
                    <a:p>
                      <a:r>
                        <a:rPr lang="en-US" dirty="0"/>
                        <a:t>1 (did set HSTS)</a:t>
                      </a:r>
                    </a:p>
                  </a:txBody>
                  <a:tcPr/>
                </a:tc>
                <a:tc>
                  <a:txBody>
                    <a:bodyPr/>
                    <a:lstStyle/>
                    <a:p>
                      <a:r>
                        <a:rPr lang="en-US" dirty="0"/>
                        <a:t>05.foo.com</a:t>
                      </a:r>
                    </a:p>
                  </a:txBody>
                  <a:tcPr/>
                </a:tc>
                <a:extLst>
                  <a:ext uri="{0D108BD9-81ED-4DB2-BD59-A6C34878D82A}">
                    <a16:rowId xmlns:a16="http://schemas.microsoft.com/office/drawing/2014/main" val="1775351253"/>
                  </a:ext>
                </a:extLst>
              </a:tr>
              <a:tr h="498388">
                <a:tc>
                  <a:txBody>
                    <a:bodyPr/>
                    <a:lstStyle/>
                    <a:p>
                      <a:r>
                        <a:rPr lang="en-US" dirty="0"/>
                        <a:t>05.foo.com</a:t>
                      </a:r>
                    </a:p>
                  </a:txBody>
                  <a:tcPr/>
                </a:tc>
                <a:tc>
                  <a:txBody>
                    <a:bodyPr/>
                    <a:lstStyle/>
                    <a:p>
                      <a:r>
                        <a:rPr lang="en-US" dirty="0"/>
                        <a:t>1 (did set HSTS)</a:t>
                      </a:r>
                    </a:p>
                  </a:txBody>
                  <a:tcPr/>
                </a:tc>
                <a:tc>
                  <a:txBody>
                    <a:bodyPr/>
                    <a:lstStyle/>
                    <a:p>
                      <a:r>
                        <a:rPr lang="en-US" dirty="0" err="1"/>
                        <a:t>catpics.com</a:t>
                      </a:r>
                      <a:endParaRPr lang="en-US" dirty="0"/>
                    </a:p>
                  </a:txBody>
                  <a:tcPr/>
                </a:tc>
                <a:extLst>
                  <a:ext uri="{0D108BD9-81ED-4DB2-BD59-A6C34878D82A}">
                    <a16:rowId xmlns:a16="http://schemas.microsoft.com/office/drawing/2014/main" val="4272294924"/>
                  </a:ext>
                </a:extLst>
              </a:tr>
              <a:tr h="498388">
                <a:tc gridSpan="3">
                  <a:txBody>
                    <a:bodyPr/>
                    <a:lstStyle/>
                    <a:p>
                      <a:r>
                        <a:rPr lang="en-US" dirty="0"/>
                        <a:t>Final encoded bit vector: 10011</a:t>
                      </a:r>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2854959192"/>
                  </a:ext>
                </a:extLst>
              </a:tr>
            </a:tbl>
          </a:graphicData>
        </a:graphic>
      </p:graphicFrame>
    </p:spTree>
    <p:extLst>
      <p:ext uri="{BB962C8B-B14F-4D97-AF65-F5344CB8AC3E}">
        <p14:creationId xmlns:p14="http://schemas.microsoft.com/office/powerpoint/2010/main" val="28222651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NRL_fractal_pattern(10x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432"/>
            <a:ext cx="9144000" cy="914400"/>
          </a:xfrm>
          <a:prstGeom prst="rect">
            <a:avLst/>
          </a:prstGeom>
        </p:spPr>
      </p:pic>
      <p:sp>
        <p:nvSpPr>
          <p:cNvPr id="2" name="Title 1"/>
          <p:cNvSpPr>
            <a:spLocks noGrp="1"/>
          </p:cNvSpPr>
          <p:nvPr>
            <p:ph type="ctrTitle"/>
          </p:nvPr>
        </p:nvSpPr>
        <p:spPr>
          <a:xfrm>
            <a:off x="1290261" y="145531"/>
            <a:ext cx="7697281" cy="662349"/>
          </a:xfrm>
        </p:spPr>
        <p:txBody>
          <a:bodyPr>
            <a:normAutofit/>
          </a:bodyPr>
          <a:lstStyle/>
          <a:p>
            <a:pPr algn="l"/>
            <a:r>
              <a:rPr lang="en-US" sz="1800" b="1" dirty="0">
                <a:solidFill>
                  <a:srgbClr val="FBBE08"/>
                </a:solidFill>
                <a:latin typeface="Arial"/>
                <a:cs typeface="Arial"/>
              </a:rPr>
              <a:t>HSTS Problem Documented</a:t>
            </a:r>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4" name="Slide Number Placeholder 3">
            <a:extLst>
              <a:ext uri="{FF2B5EF4-FFF2-40B4-BE49-F238E27FC236}">
                <a16:creationId xmlns:a16="http://schemas.microsoft.com/office/drawing/2014/main" id="{70BA7B85-B9B9-5945-B876-E23E9456D143}"/>
              </a:ext>
            </a:extLst>
          </p:cNvPr>
          <p:cNvSpPr>
            <a:spLocks noGrp="1"/>
          </p:cNvSpPr>
          <p:nvPr>
            <p:ph type="sldNum" sz="quarter" idx="12"/>
          </p:nvPr>
        </p:nvSpPr>
        <p:spPr/>
        <p:txBody>
          <a:bodyPr/>
          <a:lstStyle/>
          <a:p>
            <a:fld id="{1A7383EF-49D2-1B41-8C7D-9D347A7E21C1}" type="slidenum">
              <a:rPr lang="en-US" smtClean="0"/>
              <a:t>6</a:t>
            </a:fld>
            <a:endParaRPr lang="en-US"/>
          </a:p>
        </p:txBody>
      </p:sp>
      <p:sp>
        <p:nvSpPr>
          <p:cNvPr id="14" name="TextBox 13">
            <a:extLst>
              <a:ext uri="{FF2B5EF4-FFF2-40B4-BE49-F238E27FC236}">
                <a16:creationId xmlns:a16="http://schemas.microsoft.com/office/drawing/2014/main" id="{A9F2F38F-656E-6A41-AE6D-AEE362B0AD73}"/>
              </a:ext>
            </a:extLst>
          </p:cNvPr>
          <p:cNvSpPr txBox="1"/>
          <p:nvPr/>
        </p:nvSpPr>
        <p:spPr>
          <a:xfrm>
            <a:off x="148159" y="1059931"/>
            <a:ext cx="8755135" cy="1477328"/>
          </a:xfrm>
          <a:prstGeom prst="rect">
            <a:avLst/>
          </a:prstGeom>
          <a:noFill/>
        </p:spPr>
        <p:txBody>
          <a:bodyPr wrap="square" rtlCol="0">
            <a:spAutoFit/>
          </a:bodyPr>
          <a:lstStyle/>
          <a:p>
            <a:pPr marL="285750" indent="-285750">
              <a:buFont typeface="Arial" panose="020B0604020202020204" pitchFamily="34" charset="0"/>
              <a:buChar char="•"/>
            </a:pPr>
            <a:r>
              <a:rPr lang="en-US" dirty="0">
                <a:hlinkClick r:id="rId5"/>
              </a:rPr>
              <a:t>HSTS Supports Targeted Surveillance</a:t>
            </a:r>
            <a:r>
              <a:rPr lang="en-US" dirty="0"/>
              <a:t>, FOCI 2018 (our work)</a:t>
            </a:r>
          </a:p>
          <a:p>
            <a:pPr marL="285750" indent="-285750">
              <a:buFont typeface="Arial" panose="020B0604020202020204" pitchFamily="34" charset="0"/>
              <a:buChar char="•"/>
            </a:pPr>
            <a:r>
              <a:rPr lang="en-US" dirty="0">
                <a:hlinkClick r:id="rId6"/>
              </a:rPr>
              <a:t>Protecting Against HSTS Abuse</a:t>
            </a:r>
            <a:r>
              <a:rPr lang="en-US" dirty="0"/>
              <a:t>, </a:t>
            </a:r>
            <a:r>
              <a:rPr lang="en-US" dirty="0" err="1"/>
              <a:t>Webkit</a:t>
            </a:r>
            <a:r>
              <a:rPr lang="en-US" dirty="0"/>
              <a:t> 2018</a:t>
            </a:r>
          </a:p>
          <a:p>
            <a:pPr marL="285750" indent="-285750">
              <a:buFont typeface="Arial" panose="020B0604020202020204" pitchFamily="34" charset="0"/>
              <a:buChar char="•"/>
            </a:pPr>
            <a:r>
              <a:rPr lang="en-US" dirty="0">
                <a:hlinkClick r:id="rId7"/>
              </a:rPr>
              <a:t>HSTS Super Cookies</a:t>
            </a:r>
            <a:r>
              <a:rPr lang="en-US" dirty="0"/>
              <a:t>, Greenhalgh 2015</a:t>
            </a:r>
          </a:p>
          <a:p>
            <a:pPr marL="285750" indent="-285750">
              <a:buFont typeface="Arial" panose="020B0604020202020204" pitchFamily="34" charset="0"/>
              <a:buChar char="•"/>
            </a:pPr>
            <a:r>
              <a:rPr lang="en-US" dirty="0">
                <a:hlinkClick r:id="rId8"/>
              </a:rPr>
              <a:t>RFC 6797 § 14.9</a:t>
            </a:r>
            <a:r>
              <a:rPr lang="en-US" dirty="0"/>
              <a:t>, 2012</a:t>
            </a:r>
          </a:p>
          <a:p>
            <a:pPr marL="285750" indent="-285750">
              <a:buFont typeface="Arial" panose="020B0604020202020204" pitchFamily="34" charset="0"/>
              <a:buChar char="•"/>
            </a:pPr>
            <a:r>
              <a:rPr lang="en-US" dirty="0">
                <a:hlinkClick r:id="rId9"/>
              </a:rPr>
              <a:t>Chrome Fixes STS Privacy Issue</a:t>
            </a:r>
            <a:r>
              <a:rPr lang="en-US" dirty="0"/>
              <a:t>, 2010</a:t>
            </a:r>
          </a:p>
        </p:txBody>
      </p:sp>
      <p:sp>
        <p:nvSpPr>
          <p:cNvPr id="3" name="TextBox 2">
            <a:extLst>
              <a:ext uri="{FF2B5EF4-FFF2-40B4-BE49-F238E27FC236}">
                <a16:creationId xmlns:a16="http://schemas.microsoft.com/office/drawing/2014/main" id="{25FD7E41-A80F-B44F-BAC9-C60367AE79EF}"/>
              </a:ext>
            </a:extLst>
          </p:cNvPr>
          <p:cNvSpPr txBox="1"/>
          <p:nvPr/>
        </p:nvSpPr>
        <p:spPr>
          <a:xfrm>
            <a:off x="148159" y="2537259"/>
            <a:ext cx="3740768" cy="369332"/>
          </a:xfrm>
          <a:prstGeom prst="rect">
            <a:avLst/>
          </a:prstGeom>
          <a:noFill/>
        </p:spPr>
        <p:txBody>
          <a:bodyPr wrap="none" rtlCol="0">
            <a:spAutoFit/>
          </a:bodyPr>
          <a:lstStyle/>
          <a:p>
            <a:r>
              <a:rPr lang="en-US" b="1" dirty="0"/>
              <a:t>Nothing has changed since FOCI 2018</a:t>
            </a:r>
          </a:p>
        </p:txBody>
      </p:sp>
    </p:spTree>
    <p:extLst>
      <p:ext uri="{BB962C8B-B14F-4D97-AF65-F5344CB8AC3E}">
        <p14:creationId xmlns:p14="http://schemas.microsoft.com/office/powerpoint/2010/main" val="35140501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NRL_fractal_pattern(10x1).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4432"/>
            <a:ext cx="9144000" cy="914400"/>
          </a:xfrm>
          <a:prstGeom prst="rect">
            <a:avLst/>
          </a:prstGeom>
        </p:spPr>
      </p:pic>
      <p:sp>
        <p:nvSpPr>
          <p:cNvPr id="2" name="Title 1"/>
          <p:cNvSpPr>
            <a:spLocks noGrp="1"/>
          </p:cNvSpPr>
          <p:nvPr>
            <p:ph type="ctrTitle"/>
          </p:nvPr>
        </p:nvSpPr>
        <p:spPr>
          <a:xfrm>
            <a:off x="1290261" y="145531"/>
            <a:ext cx="7697281" cy="662349"/>
          </a:xfrm>
        </p:spPr>
        <p:txBody>
          <a:bodyPr>
            <a:normAutofit/>
          </a:bodyPr>
          <a:lstStyle/>
          <a:p>
            <a:pPr algn="l"/>
            <a:r>
              <a:rPr lang="en-US" sz="1800" b="1" dirty="0">
                <a:solidFill>
                  <a:srgbClr val="FBBE08"/>
                </a:solidFill>
                <a:latin typeface="Arial"/>
                <a:cs typeface="Arial"/>
              </a:rPr>
              <a:t>HSTS Tracking Demo</a:t>
            </a:r>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4" name="Slide Number Placeholder 3">
            <a:extLst>
              <a:ext uri="{FF2B5EF4-FFF2-40B4-BE49-F238E27FC236}">
                <a16:creationId xmlns:a16="http://schemas.microsoft.com/office/drawing/2014/main" id="{70BA7B85-B9B9-5945-B876-E23E9456D143}"/>
              </a:ext>
            </a:extLst>
          </p:cNvPr>
          <p:cNvSpPr>
            <a:spLocks noGrp="1"/>
          </p:cNvSpPr>
          <p:nvPr>
            <p:ph type="sldNum" sz="quarter" idx="12"/>
          </p:nvPr>
        </p:nvSpPr>
        <p:spPr/>
        <p:txBody>
          <a:bodyPr/>
          <a:lstStyle/>
          <a:p>
            <a:fld id="{1A7383EF-49D2-1B41-8C7D-9D347A7E21C1}" type="slidenum">
              <a:rPr lang="en-US" smtClean="0"/>
              <a:t>7</a:t>
            </a:fld>
            <a:endParaRPr lang="en-US"/>
          </a:p>
        </p:txBody>
      </p:sp>
      <p:pic>
        <p:nvPicPr>
          <p:cNvPr id="5" name="3rd-party-kitten-hsts-demo.mp4">
            <a:hlinkClick r:id="" action="ppaction://media"/>
            <a:extLst>
              <a:ext uri="{FF2B5EF4-FFF2-40B4-BE49-F238E27FC236}">
                <a16:creationId xmlns:a16="http://schemas.microsoft.com/office/drawing/2014/main" id="{7236DEB1-FF7A-2B4B-935B-820C755BF5D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7"/>
          <a:srcRect/>
          <a:stretch/>
        </p:blipFill>
        <p:spPr>
          <a:xfrm>
            <a:off x="1400373" y="1059931"/>
            <a:ext cx="6343254" cy="3964533"/>
          </a:xfrm>
          <a:prstGeom prst="rect">
            <a:avLst/>
          </a:prstGeom>
        </p:spPr>
      </p:pic>
    </p:spTree>
    <p:extLst>
      <p:ext uri="{BB962C8B-B14F-4D97-AF65-F5344CB8AC3E}">
        <p14:creationId xmlns:p14="http://schemas.microsoft.com/office/powerpoint/2010/main" val="3317201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8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NRL_fractal_pattern(10x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432"/>
            <a:ext cx="9144000" cy="914400"/>
          </a:xfrm>
          <a:prstGeom prst="rect">
            <a:avLst/>
          </a:prstGeom>
        </p:spPr>
      </p:pic>
      <p:sp>
        <p:nvSpPr>
          <p:cNvPr id="2" name="Title 1"/>
          <p:cNvSpPr>
            <a:spLocks noGrp="1"/>
          </p:cNvSpPr>
          <p:nvPr>
            <p:ph type="ctrTitle"/>
          </p:nvPr>
        </p:nvSpPr>
        <p:spPr>
          <a:xfrm>
            <a:off x="1290261" y="145531"/>
            <a:ext cx="7697281" cy="307237"/>
          </a:xfrm>
        </p:spPr>
        <p:txBody>
          <a:bodyPr>
            <a:normAutofit/>
          </a:bodyPr>
          <a:lstStyle/>
          <a:p>
            <a:pPr algn="l"/>
            <a:r>
              <a:rPr lang="en-US" sz="1400" b="1" dirty="0">
                <a:solidFill>
                  <a:srgbClr val="FBBE08"/>
                </a:solidFill>
                <a:latin typeface="Arial"/>
                <a:cs typeface="Arial"/>
              </a:rPr>
              <a:t>Does Pushing Security on Clients Make Them Safer?</a:t>
            </a:r>
          </a:p>
        </p:txBody>
      </p:sp>
      <p:sp>
        <p:nvSpPr>
          <p:cNvPr id="3" name="Subtitle 2"/>
          <p:cNvSpPr>
            <a:spLocks noGrp="1"/>
          </p:cNvSpPr>
          <p:nvPr>
            <p:ph type="subTitle" idx="1"/>
          </p:nvPr>
        </p:nvSpPr>
        <p:spPr>
          <a:xfrm>
            <a:off x="1304434" y="391709"/>
            <a:ext cx="6400800" cy="356078"/>
          </a:xfrm>
        </p:spPr>
        <p:txBody>
          <a:bodyPr>
            <a:noAutofit/>
          </a:bodyPr>
          <a:lstStyle/>
          <a:p>
            <a:pPr algn="l"/>
            <a:r>
              <a:rPr lang="en-US" sz="1000" dirty="0">
                <a:solidFill>
                  <a:schemeClr val="bg1"/>
                </a:solidFill>
                <a:latin typeface="Arial"/>
                <a:cs typeface="Arial"/>
              </a:rPr>
              <a:t>Matthew </a:t>
            </a:r>
            <a:r>
              <a:rPr lang="en-US" sz="1000" dirty="0" err="1">
                <a:solidFill>
                  <a:schemeClr val="bg1"/>
                </a:solidFill>
                <a:latin typeface="Arial"/>
                <a:cs typeface="Arial"/>
              </a:rPr>
              <a:t>Traudt</a:t>
            </a:r>
            <a:r>
              <a:rPr lang="en-US" sz="1000" dirty="0">
                <a:solidFill>
                  <a:schemeClr val="bg1"/>
                </a:solidFill>
                <a:latin typeface="Arial"/>
                <a:cs typeface="Arial"/>
              </a:rPr>
              <a:t> and Paul </a:t>
            </a:r>
            <a:r>
              <a:rPr lang="en-US" sz="1000" dirty="0" err="1">
                <a:solidFill>
                  <a:schemeClr val="bg1"/>
                </a:solidFill>
                <a:latin typeface="Arial"/>
                <a:cs typeface="Arial"/>
              </a:rPr>
              <a:t>Syverson</a:t>
            </a:r>
            <a:br>
              <a:rPr lang="en-US" sz="1000" dirty="0">
                <a:solidFill>
                  <a:schemeClr val="bg1"/>
                </a:solidFill>
                <a:latin typeface="Arial"/>
                <a:cs typeface="Arial"/>
              </a:rPr>
            </a:br>
            <a:r>
              <a:rPr lang="en-US" sz="1000" dirty="0">
                <a:solidFill>
                  <a:schemeClr val="bg1"/>
                </a:solidFill>
                <a:latin typeface="Arial"/>
                <a:cs typeface="Arial"/>
              </a:rPr>
              <a:t>Center for High Assurance Computer Systems (CHACS) | U.S. Naval Research Laboratory</a:t>
            </a:r>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4" name="Slide Number Placeholder 3">
            <a:extLst>
              <a:ext uri="{FF2B5EF4-FFF2-40B4-BE49-F238E27FC236}">
                <a16:creationId xmlns:a16="http://schemas.microsoft.com/office/drawing/2014/main" id="{70BA7B85-B9B9-5945-B876-E23E9456D143}"/>
              </a:ext>
            </a:extLst>
          </p:cNvPr>
          <p:cNvSpPr>
            <a:spLocks noGrp="1"/>
          </p:cNvSpPr>
          <p:nvPr>
            <p:ph type="sldNum" sz="quarter" idx="12"/>
          </p:nvPr>
        </p:nvSpPr>
        <p:spPr/>
        <p:txBody>
          <a:bodyPr/>
          <a:lstStyle/>
          <a:p>
            <a:fld id="{1A7383EF-49D2-1B41-8C7D-9D347A7E21C1}" type="slidenum">
              <a:rPr lang="en-US" smtClean="0"/>
              <a:t>8</a:t>
            </a:fld>
            <a:endParaRPr lang="en-US"/>
          </a:p>
        </p:txBody>
      </p:sp>
      <p:sp>
        <p:nvSpPr>
          <p:cNvPr id="11" name="Rectangle 10">
            <a:extLst>
              <a:ext uri="{FF2B5EF4-FFF2-40B4-BE49-F238E27FC236}">
                <a16:creationId xmlns:a16="http://schemas.microsoft.com/office/drawing/2014/main" id="{365471CA-C0E4-DF4B-9BD7-D9565F6866E2}"/>
              </a:ext>
            </a:extLst>
          </p:cNvPr>
          <p:cNvSpPr/>
          <p:nvPr/>
        </p:nvSpPr>
        <p:spPr>
          <a:xfrm>
            <a:off x="3558147" y="1450657"/>
            <a:ext cx="1580754"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HSTS</a:t>
            </a:r>
          </a:p>
        </p:txBody>
      </p:sp>
      <p:sp>
        <p:nvSpPr>
          <p:cNvPr id="12" name="Rectangle 11">
            <a:extLst>
              <a:ext uri="{FF2B5EF4-FFF2-40B4-BE49-F238E27FC236}">
                <a16:creationId xmlns:a16="http://schemas.microsoft.com/office/drawing/2014/main" id="{7153A82C-F54C-3C46-B97A-DBD7342C9D4C}"/>
              </a:ext>
            </a:extLst>
          </p:cNvPr>
          <p:cNvSpPr/>
          <p:nvPr/>
        </p:nvSpPr>
        <p:spPr>
          <a:xfrm>
            <a:off x="3311541" y="2373987"/>
            <a:ext cx="2073966"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Alt-Svc</a:t>
            </a:r>
          </a:p>
        </p:txBody>
      </p:sp>
    </p:spTree>
    <p:extLst>
      <p:ext uri="{BB962C8B-B14F-4D97-AF65-F5344CB8AC3E}">
        <p14:creationId xmlns:p14="http://schemas.microsoft.com/office/powerpoint/2010/main" val="1316891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xit" presetSubtype="0" fill="hold" grpId="0" nodeType="clickEffect">
                                  <p:stCondLst>
                                    <p:cond delay="0"/>
                                  </p:stCondLst>
                                  <p:childTnLst>
                                    <p:anim calcmode="lin" valueType="num">
                                      <p:cBhvr>
                                        <p:cTn id="6" dur="500"/>
                                        <p:tgtEl>
                                          <p:spTgt spid="11"/>
                                        </p:tgtEl>
                                        <p:attrNameLst>
                                          <p:attrName>ppt_w</p:attrName>
                                        </p:attrNameLst>
                                      </p:cBhvr>
                                      <p:tavLst>
                                        <p:tav tm="0">
                                          <p:val>
                                            <p:strVal val="ppt_w"/>
                                          </p:val>
                                        </p:tav>
                                        <p:tav tm="100000">
                                          <p:val>
                                            <p:strVal val="ppt_w*0.70"/>
                                          </p:val>
                                        </p:tav>
                                      </p:tavLst>
                                    </p:anim>
                                    <p:anim calcmode="lin" valueType="num">
                                      <p:cBhvr>
                                        <p:cTn id="7" dur="500"/>
                                        <p:tgtEl>
                                          <p:spTgt spid="11"/>
                                        </p:tgtEl>
                                        <p:attrNameLst>
                                          <p:attrName>ppt_h</p:attrName>
                                        </p:attrNameLst>
                                      </p:cBhvr>
                                      <p:tavLst>
                                        <p:tav tm="0">
                                          <p:val>
                                            <p:strVal val="ppt_h"/>
                                          </p:val>
                                        </p:tav>
                                        <p:tav tm="100000">
                                          <p:val>
                                            <p:strVal val="ppt_h"/>
                                          </p:val>
                                        </p:tav>
                                      </p:tavLst>
                                    </p:anim>
                                    <p:animEffect transition="out" filter="fade">
                                      <p:cBhvr>
                                        <p:cTn id="8" dur="500"/>
                                        <p:tgtEl>
                                          <p:spTgt spid="11"/>
                                        </p:tgtEl>
                                      </p:cBhvr>
                                    </p:animEffect>
                                    <p:set>
                                      <p:cBhvr>
                                        <p:cTn id="9" dur="1" fill="hold">
                                          <p:stCondLst>
                                            <p:cond delay="499"/>
                                          </p:stCondLst>
                                        </p:cTn>
                                        <p:tgtEl>
                                          <p:spTgt spid="11"/>
                                        </p:tgtEl>
                                        <p:attrNameLst>
                                          <p:attrName>style.visibility</p:attrName>
                                        </p:attrNameLst>
                                      </p:cBhvr>
                                      <p:to>
                                        <p:strVal val="hidden"/>
                                      </p:to>
                                    </p:set>
                                  </p:childTnLst>
                                </p:cTn>
                              </p:par>
                              <p:par>
                                <p:cTn id="10" presetID="55" presetClass="entr" presetSubtype="0" fill="hold" nodeType="withEffect">
                                  <p:stCondLst>
                                    <p:cond delay="0"/>
                                  </p:stCondLst>
                                  <p:childTnLst>
                                    <p:set>
                                      <p:cBhvr>
                                        <p:cTn id="11" dur="1" fill="hold">
                                          <p:stCondLst>
                                            <p:cond delay="0"/>
                                          </p:stCondLst>
                                        </p:cTn>
                                        <p:tgtEl>
                                          <p:spTgt spid="12">
                                            <p:txEl>
                                              <p:pRg st="0" end="0"/>
                                            </p:txEl>
                                          </p:spTgt>
                                        </p:tgtEl>
                                        <p:attrNameLst>
                                          <p:attrName>style.visibility</p:attrName>
                                        </p:attrNameLst>
                                      </p:cBhvr>
                                      <p:to>
                                        <p:strVal val="visible"/>
                                      </p:to>
                                    </p:set>
                                    <p:anim calcmode="lin" valueType="num">
                                      <p:cBhvr>
                                        <p:cTn id="12" dur="500" fill="hold"/>
                                        <p:tgtEl>
                                          <p:spTgt spid="12">
                                            <p:txEl>
                                              <p:pRg st="0" end="0"/>
                                            </p:txEl>
                                          </p:spTgt>
                                        </p:tgtEl>
                                        <p:attrNameLst>
                                          <p:attrName>ppt_w</p:attrName>
                                        </p:attrNameLst>
                                      </p:cBhvr>
                                      <p:tavLst>
                                        <p:tav tm="0">
                                          <p:val>
                                            <p:strVal val="#ppt_w*0.70"/>
                                          </p:val>
                                        </p:tav>
                                        <p:tav tm="100000">
                                          <p:val>
                                            <p:strVal val="#ppt_w"/>
                                          </p:val>
                                        </p:tav>
                                      </p:tavLst>
                                    </p:anim>
                                    <p:anim calcmode="lin" valueType="num">
                                      <p:cBhvr>
                                        <p:cTn id="13" dur="500" fill="hold"/>
                                        <p:tgtEl>
                                          <p:spTgt spid="12">
                                            <p:txEl>
                                              <p:pRg st="0" end="0"/>
                                            </p:txEl>
                                          </p:spTgt>
                                        </p:tgtEl>
                                        <p:attrNameLst>
                                          <p:attrName>ppt_h</p:attrName>
                                        </p:attrNameLst>
                                      </p:cBhvr>
                                      <p:tavLst>
                                        <p:tav tm="0">
                                          <p:val>
                                            <p:strVal val="#ppt_h"/>
                                          </p:val>
                                        </p:tav>
                                        <p:tav tm="100000">
                                          <p:val>
                                            <p:strVal val="#ppt_h"/>
                                          </p:val>
                                        </p:tav>
                                      </p:tavLst>
                                    </p:anim>
                                    <p:animEffect transition="in" filter="fade">
                                      <p:cBhvr>
                                        <p:cTn id="14" dur="5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NRL_fractal_pattern(10x1).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432"/>
            <a:ext cx="9144000" cy="914400"/>
          </a:xfrm>
          <a:prstGeom prst="rect">
            <a:avLst/>
          </a:prstGeom>
        </p:spPr>
      </p:pic>
      <p:sp>
        <p:nvSpPr>
          <p:cNvPr id="2" name="Title 1"/>
          <p:cNvSpPr>
            <a:spLocks noGrp="1"/>
          </p:cNvSpPr>
          <p:nvPr>
            <p:ph type="ctrTitle"/>
          </p:nvPr>
        </p:nvSpPr>
        <p:spPr>
          <a:xfrm>
            <a:off x="1290261" y="145531"/>
            <a:ext cx="7697281" cy="662349"/>
          </a:xfrm>
        </p:spPr>
        <p:txBody>
          <a:bodyPr>
            <a:normAutofit/>
          </a:bodyPr>
          <a:lstStyle/>
          <a:p>
            <a:pPr algn="l"/>
            <a:r>
              <a:rPr lang="en-US" sz="1800" b="1" dirty="0">
                <a:solidFill>
                  <a:srgbClr val="FBBE08"/>
                </a:solidFill>
                <a:latin typeface="Arial"/>
                <a:cs typeface="Arial"/>
              </a:rPr>
              <a:t>Alt-Svc: Background</a:t>
            </a:r>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4" name="Slide Number Placeholder 3">
            <a:extLst>
              <a:ext uri="{FF2B5EF4-FFF2-40B4-BE49-F238E27FC236}">
                <a16:creationId xmlns:a16="http://schemas.microsoft.com/office/drawing/2014/main" id="{70BA7B85-B9B9-5945-B876-E23E9456D143}"/>
              </a:ext>
            </a:extLst>
          </p:cNvPr>
          <p:cNvSpPr>
            <a:spLocks noGrp="1"/>
          </p:cNvSpPr>
          <p:nvPr>
            <p:ph type="sldNum" sz="quarter" idx="12"/>
          </p:nvPr>
        </p:nvSpPr>
        <p:spPr/>
        <p:txBody>
          <a:bodyPr/>
          <a:lstStyle/>
          <a:p>
            <a:fld id="{1A7383EF-49D2-1B41-8C7D-9D347A7E21C1}" type="slidenum">
              <a:rPr lang="en-US" smtClean="0"/>
              <a:t>9</a:t>
            </a:fld>
            <a:endParaRPr lang="en-US"/>
          </a:p>
        </p:txBody>
      </p:sp>
      <p:sp>
        <p:nvSpPr>
          <p:cNvPr id="9" name="TextBox 8">
            <a:extLst>
              <a:ext uri="{FF2B5EF4-FFF2-40B4-BE49-F238E27FC236}">
                <a16:creationId xmlns:a16="http://schemas.microsoft.com/office/drawing/2014/main" id="{5CA1F0A5-6F79-B448-B7D3-8363D6F29B60}"/>
              </a:ext>
            </a:extLst>
          </p:cNvPr>
          <p:cNvSpPr txBox="1"/>
          <p:nvPr/>
        </p:nvSpPr>
        <p:spPr>
          <a:xfrm>
            <a:off x="148162" y="1014292"/>
            <a:ext cx="8839380" cy="523220"/>
          </a:xfrm>
          <a:prstGeom prst="rect">
            <a:avLst/>
          </a:prstGeom>
          <a:noFill/>
        </p:spPr>
        <p:txBody>
          <a:bodyPr wrap="square" rtlCol="0">
            <a:spAutoFit/>
          </a:bodyPr>
          <a:lstStyle/>
          <a:p>
            <a:pPr algn="ctr"/>
            <a:r>
              <a:rPr lang="en-US" sz="2800" dirty="0"/>
              <a:t>HTTP Alternative Services (Alt-Svc)</a:t>
            </a:r>
          </a:p>
        </p:txBody>
      </p:sp>
      <p:sp>
        <p:nvSpPr>
          <p:cNvPr id="12" name="TextBox 11">
            <a:extLst>
              <a:ext uri="{FF2B5EF4-FFF2-40B4-BE49-F238E27FC236}">
                <a16:creationId xmlns:a16="http://schemas.microsoft.com/office/drawing/2014/main" id="{92FDA875-77A7-8447-AA75-F37D1DF3D6AC}"/>
              </a:ext>
            </a:extLst>
          </p:cNvPr>
          <p:cNvSpPr txBox="1"/>
          <p:nvPr/>
        </p:nvSpPr>
        <p:spPr>
          <a:xfrm>
            <a:off x="232406" y="1537511"/>
            <a:ext cx="8755135" cy="1200329"/>
          </a:xfrm>
          <a:prstGeom prst="rect">
            <a:avLst/>
          </a:prstGeom>
          <a:noFill/>
        </p:spPr>
        <p:txBody>
          <a:bodyPr wrap="square" rtlCol="0">
            <a:spAutoFit/>
          </a:bodyPr>
          <a:lstStyle/>
          <a:p>
            <a:pPr marL="285750" indent="-285750">
              <a:buFont typeface="Arial" panose="020B0604020202020204" pitchFamily="34" charset="0"/>
              <a:buChar char="•"/>
            </a:pPr>
            <a:r>
              <a:rPr lang="en-US" dirty="0">
                <a:hlinkClick r:id="rId5"/>
              </a:rPr>
              <a:t>RFC 7838</a:t>
            </a:r>
            <a:r>
              <a:rPr lang="en-US" dirty="0"/>
              <a:t> (Apr 2016)</a:t>
            </a:r>
          </a:p>
          <a:p>
            <a:pPr marL="285750" indent="-285750">
              <a:buFont typeface="Arial" panose="020B0604020202020204" pitchFamily="34" charset="0"/>
              <a:buChar char="•"/>
            </a:pPr>
            <a:r>
              <a:rPr lang="en-US" dirty="0"/>
              <a:t>Limited support</a:t>
            </a:r>
          </a:p>
          <a:p>
            <a:pPr marL="285750" indent="-285750">
              <a:buFont typeface="Arial" panose="020B0604020202020204" pitchFamily="34" charset="0"/>
              <a:buChar char="•"/>
            </a:pPr>
            <a:r>
              <a:rPr lang="en-US" dirty="0"/>
              <a:t>“Here’s another way to get this content. Please use it in the future instead.”</a:t>
            </a:r>
          </a:p>
          <a:p>
            <a:pPr marL="285750" indent="-285750">
              <a:buFont typeface="Arial" panose="020B0604020202020204" pitchFamily="34" charset="0"/>
              <a:buChar char="•"/>
            </a:pPr>
            <a:r>
              <a:rPr lang="en-US" dirty="0"/>
              <a:t>Load balancing, opportunistic/improved encryption</a:t>
            </a:r>
          </a:p>
        </p:txBody>
      </p:sp>
      <p:sp>
        <p:nvSpPr>
          <p:cNvPr id="3" name="TextBox 2">
            <a:extLst>
              <a:ext uri="{FF2B5EF4-FFF2-40B4-BE49-F238E27FC236}">
                <a16:creationId xmlns:a16="http://schemas.microsoft.com/office/drawing/2014/main" id="{09AC249D-2ED1-B345-A74B-AD41C1977C19}"/>
              </a:ext>
            </a:extLst>
          </p:cNvPr>
          <p:cNvSpPr txBox="1"/>
          <p:nvPr/>
        </p:nvSpPr>
        <p:spPr>
          <a:xfrm>
            <a:off x="232405" y="2737840"/>
            <a:ext cx="4182555" cy="276999"/>
          </a:xfrm>
          <a:prstGeom prst="rect">
            <a:avLst/>
          </a:prstGeom>
          <a:noFill/>
        </p:spPr>
        <p:txBody>
          <a:bodyPr wrap="none" rtlCol="0">
            <a:spAutoFit/>
          </a:bodyPr>
          <a:lstStyle/>
          <a:p>
            <a:pPr lvl="0"/>
            <a:r>
              <a:rPr lang="en-US" sz="1200" dirty="0">
                <a:solidFill>
                  <a:srgbClr val="172A56"/>
                </a:solidFill>
                <a:latin typeface="Andale Mono" panose="020B0509000000000004" pitchFamily="49" charset="0"/>
              </a:rPr>
              <a:t>Alt-Svc: h2=”04cd89.fbcdn.net:443"; ma=600;</a:t>
            </a:r>
          </a:p>
        </p:txBody>
      </p:sp>
    </p:spTree>
    <p:extLst>
      <p:ext uri="{BB962C8B-B14F-4D97-AF65-F5344CB8AC3E}">
        <p14:creationId xmlns:p14="http://schemas.microsoft.com/office/powerpoint/2010/main" val="2701761503"/>
      </p:ext>
    </p:extLst>
  </p:cSld>
  <p:clrMapOvr>
    <a:masterClrMapping/>
  </p:clrMapOvr>
</p:sld>
</file>

<file path=ppt/theme/theme1.xml><?xml version="1.0" encoding="utf-8"?>
<a:theme xmlns:a="http://schemas.openxmlformats.org/drawingml/2006/main" name="Office Theme">
  <a:themeElements>
    <a:clrScheme name="NRL Brand">
      <a:dk1>
        <a:srgbClr val="172A56"/>
      </a:dk1>
      <a:lt1>
        <a:sysClr val="window" lastClr="FFFFFF"/>
      </a:lt1>
      <a:dk2>
        <a:srgbClr val="2F5690"/>
      </a:dk2>
      <a:lt2>
        <a:srgbClr val="EEECE1"/>
      </a:lt2>
      <a:accent1>
        <a:srgbClr val="FBBE08"/>
      </a:accent1>
      <a:accent2>
        <a:srgbClr val="6DAAD0"/>
      </a:accent2>
      <a:accent3>
        <a:srgbClr val="4D4F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4980</TotalTime>
  <Words>936</Words>
  <Application>Microsoft Macintosh PowerPoint</Application>
  <PresentationFormat>On-screen Show (16:9)</PresentationFormat>
  <Paragraphs>203</Paragraphs>
  <Slides>15</Slides>
  <Notes>15</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Andale Mono</vt:lpstr>
      <vt:lpstr>Arial</vt:lpstr>
      <vt:lpstr>Calibri</vt:lpstr>
      <vt:lpstr>Wingdings</vt:lpstr>
      <vt:lpstr>Office Theme</vt:lpstr>
      <vt:lpstr>Does Pushing Security on Clients Make Them Safer?</vt:lpstr>
      <vt:lpstr>“Pushing Security” ???</vt:lpstr>
      <vt:lpstr>HSTS: Background</vt:lpstr>
      <vt:lpstr>HSTS: Problem</vt:lpstr>
      <vt:lpstr>HSTS: Problem</vt:lpstr>
      <vt:lpstr>HSTS Problem Documented</vt:lpstr>
      <vt:lpstr>HSTS Tracking Demo</vt:lpstr>
      <vt:lpstr>Does Pushing Security on Clients Make Them Safer?</vt:lpstr>
      <vt:lpstr>Alt-Svc: Background</vt:lpstr>
      <vt:lpstr>Alt-Svc: Problem</vt:lpstr>
      <vt:lpstr>Alt-Svc Problem Documented</vt:lpstr>
      <vt:lpstr>Attack Efficacy</vt:lpstr>
      <vt:lpstr>Clearing State In Firefox 68.0</vt:lpstr>
      <vt:lpstr>HSTS vs Alt-Svc</vt:lpstr>
      <vt:lpstr>Questions</vt:lpstr>
    </vt:vector>
  </TitlesOfParts>
  <Company>US NRL</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Goes Here</dc:title>
  <dc:creator>Jonna Atkinson</dc:creator>
  <cp:lastModifiedBy>Microsoft Office User</cp:lastModifiedBy>
  <cp:revision>80</cp:revision>
  <cp:lastPrinted>2016-11-18T19:52:22Z</cp:lastPrinted>
  <dcterms:created xsi:type="dcterms:W3CDTF">2016-11-18T18:54:46Z</dcterms:created>
  <dcterms:modified xsi:type="dcterms:W3CDTF">2019-07-19T13:40:18Z</dcterms:modified>
</cp:coreProperties>
</file>

<file path=docProps/thumbnail.jpeg>
</file>